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9"/>
  </p:notesMasterIdLst>
  <p:sldIdLst>
    <p:sldId id="264" r:id="rId5"/>
    <p:sldId id="2142532310" r:id="rId6"/>
    <p:sldId id="258" r:id="rId7"/>
    <p:sldId id="2142532311" r:id="rId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6B"/>
    <a:srgbClr val="4D539D"/>
    <a:srgbClr val="F9DA5B"/>
    <a:srgbClr val="F8DA57"/>
    <a:srgbClr val="3A5CA9"/>
    <a:srgbClr val="F6D7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685DCA-21E3-4AC2-B54C-75E1AB88D687}" v="5" dt="2026-02-24T09:11:35.555"/>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2DE63D5-997A-4646-A377-4702673A728D}" styleName="Style léger 2 - Accentuation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118" d="100"/>
          <a:sy n="118" d="100"/>
        </p:scale>
        <p:origin x="30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notesMaster" Target="notesMasters/notesMaster1.xml"/><Relationship Id="rId14"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574FD9-5441-F04E-B83B-7D946F8FC831}" type="datetimeFigureOut">
              <a:rPr lang="fr-FR" smtClean="0"/>
              <a:t>24/02/2026</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12D053-AB1B-2E44-928E-56BC962F55F7}" type="slidenum">
              <a:rPr lang="fr-FR" smtClean="0"/>
              <a:t>‹N°›</a:t>
            </a:fld>
            <a:endParaRPr lang="fr-FR"/>
          </a:p>
        </p:txBody>
      </p:sp>
    </p:spTree>
    <p:extLst>
      <p:ext uri="{BB962C8B-B14F-4D97-AF65-F5344CB8AC3E}">
        <p14:creationId xmlns:p14="http://schemas.microsoft.com/office/powerpoint/2010/main" val="11840746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2</a:t>
            </a:fld>
            <a:endParaRPr lang="fr-FR"/>
          </a:p>
        </p:txBody>
      </p:sp>
    </p:spTree>
    <p:extLst>
      <p:ext uri="{BB962C8B-B14F-4D97-AF65-F5344CB8AC3E}">
        <p14:creationId xmlns:p14="http://schemas.microsoft.com/office/powerpoint/2010/main" val="1570845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8C12D053-AB1B-2E44-928E-56BC962F55F7}" type="slidenum">
              <a:rPr lang="fr-FR" smtClean="0"/>
              <a:t>3</a:t>
            </a:fld>
            <a:endParaRPr lang="fr-FR"/>
          </a:p>
        </p:txBody>
      </p:sp>
    </p:spTree>
    <p:extLst>
      <p:ext uri="{BB962C8B-B14F-4D97-AF65-F5344CB8AC3E}">
        <p14:creationId xmlns:p14="http://schemas.microsoft.com/office/powerpoint/2010/main" val="21875758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C0A42BDD-3672-6949-A37D-0428551F3B36}"/>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1B30EA2-5396-A745-9928-11434C9C2DBE}"/>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36B31407-1963-1C43-9F99-0B46E76DAF8A}"/>
              </a:ext>
            </a:extLst>
          </p:cNvPr>
          <p:cNvSpPr>
            <a:spLocks noGrp="1"/>
          </p:cNvSpPr>
          <p:nvPr>
            <p:ph type="sldNum" sz="quarter" idx="12"/>
          </p:nvPr>
        </p:nvSpPr>
        <p:spPr>
          <a:xfrm>
            <a:off x="9187543" y="6492875"/>
            <a:ext cx="2743200" cy="365125"/>
          </a:xfrm>
        </p:spPr>
        <p:txBody>
          <a:bodyPr/>
          <a:lstStyle>
            <a:lvl1pPr>
              <a:defRPr sz="1000">
                <a:solidFill>
                  <a:schemeClr val="tx1"/>
                </a:solidFill>
                <a:latin typeface="Arial" panose="020B0604020202020204" pitchFamily="34" charset="0"/>
                <a:cs typeface="Arial" panose="020B0604020202020204" pitchFamily="34" charset="0"/>
              </a:defRPr>
            </a:lvl1pPr>
          </a:lstStyle>
          <a:p>
            <a:fld id="{267D925A-9F31-684B-94FD-95453C3524EA}" type="slidenum">
              <a:rPr lang="fr-FR" smtClean="0"/>
              <a:pPr/>
              <a:t>‹N°›</a:t>
            </a:fld>
            <a:endParaRPr lang="fr-FR"/>
          </a:p>
        </p:txBody>
      </p:sp>
    </p:spTree>
    <p:extLst>
      <p:ext uri="{BB962C8B-B14F-4D97-AF65-F5344CB8AC3E}">
        <p14:creationId xmlns:p14="http://schemas.microsoft.com/office/powerpoint/2010/main" val="4881170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FA9F14E-82FA-084E-A9E5-B0C0C6D309EC}"/>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A307F8A0-4802-0E40-B62E-876FE1C5EAC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0798A0B-AA81-C24E-A35D-F241D03CFFD9}"/>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8094B254-7699-6C44-B51E-32E1678DA44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E3F0E52-FE69-9E4A-A861-96C7DDB8D183}"/>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6925344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DA9146C2-5A6A-DC4C-9DB9-8E1BA26A2309}"/>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001326F-6133-C04F-8758-84C1E2187BB4}"/>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6653E4-CBA9-0B4C-A02F-FADE11FD108B}"/>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22898819-278E-6846-B579-E8F25F424A4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6B7FCA4-3414-6C40-91D0-C2011720941B}"/>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949471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isposition personnalisée">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4F6B8E87-9724-4F55-BAC6-B35F0CAE01DB}"/>
              </a:ext>
            </a:extLst>
          </p:cNvPr>
          <p:cNvPicPr>
            <a:picLocks noChangeAspect="1"/>
          </p:cNvPicPr>
          <p:nvPr userDrawn="1"/>
        </p:nvPicPr>
        <p:blipFill>
          <a:blip r:embed="rId2"/>
          <a:stretch>
            <a:fillRect/>
          </a:stretch>
        </p:blipFill>
        <p:spPr>
          <a:xfrm>
            <a:off x="11192203" y="239912"/>
            <a:ext cx="914581" cy="399717"/>
          </a:xfrm>
          <a:prstGeom prst="rect">
            <a:avLst/>
          </a:prstGeom>
        </p:spPr>
      </p:pic>
      <p:sp>
        <p:nvSpPr>
          <p:cNvPr id="6" name="Rectangle 5">
            <a:extLst>
              <a:ext uri="{FF2B5EF4-FFF2-40B4-BE49-F238E27FC236}">
                <a16:creationId xmlns:a16="http://schemas.microsoft.com/office/drawing/2014/main" id="{84F41BC1-AAAF-49D8-857F-1FF1E755B77F}"/>
              </a:ext>
            </a:extLst>
          </p:cNvPr>
          <p:cNvSpPr/>
          <p:nvPr userDrawn="1"/>
        </p:nvSpPr>
        <p:spPr>
          <a:xfrm>
            <a:off x="145071" y="153934"/>
            <a:ext cx="10870064" cy="490964"/>
          </a:xfrm>
          <a:prstGeom prst="rect">
            <a:avLst/>
          </a:prstGeom>
          <a:solidFill>
            <a:srgbClr val="4459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1269"/>
          </a:p>
        </p:txBody>
      </p:sp>
      <p:sp>
        <p:nvSpPr>
          <p:cNvPr id="7" name="Holder 2">
            <a:extLst>
              <a:ext uri="{FF2B5EF4-FFF2-40B4-BE49-F238E27FC236}">
                <a16:creationId xmlns:a16="http://schemas.microsoft.com/office/drawing/2014/main" id="{C35FC0A2-706E-4E77-93C7-632865E92844}"/>
              </a:ext>
            </a:extLst>
          </p:cNvPr>
          <p:cNvSpPr>
            <a:spLocks noGrp="1"/>
          </p:cNvSpPr>
          <p:nvPr>
            <p:ph type="ctrTitle"/>
          </p:nvPr>
        </p:nvSpPr>
        <p:spPr>
          <a:xfrm>
            <a:off x="606151" y="223415"/>
            <a:ext cx="9681427" cy="326436"/>
          </a:xfrm>
          <a:prstGeom prst="rect">
            <a:avLst/>
          </a:prstGeom>
        </p:spPr>
        <p:txBody>
          <a:bodyPr wrap="square" lIns="0" tIns="0" rIns="0" bIns="0">
            <a:spAutoFit/>
          </a:bodyPr>
          <a:lstStyle>
            <a:lvl1pPr>
              <a:defRPr sz="2357">
                <a:solidFill>
                  <a:schemeClr val="bg1"/>
                </a:solidFill>
                <a:latin typeface="Arial" panose="020B0604020202020204" pitchFamily="34" charset="0"/>
                <a:cs typeface="Arial" panose="020B0604020202020204" pitchFamily="34" charset="0"/>
              </a:defRPr>
            </a:lvl1pPr>
          </a:lstStyle>
          <a:p>
            <a:r>
              <a:rPr lang="fr-FR"/>
              <a:t>Modifiez le style du titre</a:t>
            </a:r>
            <a:endParaRPr/>
          </a:p>
        </p:txBody>
      </p:sp>
      <p:sp>
        <p:nvSpPr>
          <p:cNvPr id="3" name="Holder 6">
            <a:extLst>
              <a:ext uri="{FF2B5EF4-FFF2-40B4-BE49-F238E27FC236}">
                <a16:creationId xmlns:a16="http://schemas.microsoft.com/office/drawing/2014/main" id="{0D3F1439-462C-6466-2C31-A2A5FDBC28FE}"/>
              </a:ext>
            </a:extLst>
          </p:cNvPr>
          <p:cNvSpPr txBox="1">
            <a:spLocks/>
          </p:cNvSpPr>
          <p:nvPr userDrawn="1"/>
        </p:nvSpPr>
        <p:spPr>
          <a:xfrm>
            <a:off x="11830005" y="6643611"/>
            <a:ext cx="267152" cy="163532"/>
          </a:xfrm>
          <a:prstGeom prst="rect">
            <a:avLst/>
          </a:prstGeom>
        </p:spPr>
        <p:txBody>
          <a:bodyPr vert="horz" lIns="0" tIns="0" rIns="0" bIns="0" rtlCol="0" anchor="ctr"/>
          <a:lstStyle>
            <a:defPPr>
              <a:defRPr lang="fr-FR"/>
            </a:defPPr>
            <a:lvl1pPr marL="0" algn="r" defTabSz="914400" rtl="0" eaLnBrk="1" latinLnBrk="0" hangingPunct="1">
              <a:defRPr sz="907"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48945">
              <a:spcBef>
                <a:spcPts val="4"/>
              </a:spcBef>
            </a:pPr>
            <a:fld id="{81D60167-4931-47E6-BA6A-407CBD079E47}" type="slidenum">
              <a:rPr lang="fr-FR" smtClean="0"/>
              <a:pPr marL="48945">
                <a:spcBef>
                  <a:spcPts val="4"/>
                </a:spcBef>
              </a:pPr>
              <a:t>‹N°›</a:t>
            </a:fld>
            <a:endParaRPr lang="fr-FR"/>
          </a:p>
        </p:txBody>
      </p:sp>
      <p:sp>
        <p:nvSpPr>
          <p:cNvPr id="9" name="bg object 16">
            <a:extLst>
              <a:ext uri="{FF2B5EF4-FFF2-40B4-BE49-F238E27FC236}">
                <a16:creationId xmlns:a16="http://schemas.microsoft.com/office/drawing/2014/main" id="{BFBB1B74-F09D-AC74-85F2-63D701DC0EB7}"/>
              </a:ext>
            </a:extLst>
          </p:cNvPr>
          <p:cNvSpPr/>
          <p:nvPr userDrawn="1"/>
        </p:nvSpPr>
        <p:spPr>
          <a:xfrm>
            <a:off x="756458" y="6606272"/>
            <a:ext cx="11434094" cy="249329"/>
          </a:xfrm>
          <a:custGeom>
            <a:avLst/>
            <a:gdLst/>
            <a:ahLst/>
            <a:cxnLst/>
            <a:rect l="l" t="t" r="r" b="b"/>
            <a:pathLst>
              <a:path w="10692130" h="274954">
                <a:moveTo>
                  <a:pt x="0" y="274764"/>
                </a:moveTo>
                <a:lnTo>
                  <a:pt x="10692003" y="274764"/>
                </a:lnTo>
                <a:lnTo>
                  <a:pt x="10692003" y="0"/>
                </a:lnTo>
                <a:lnTo>
                  <a:pt x="0" y="0"/>
                </a:lnTo>
                <a:lnTo>
                  <a:pt x="0" y="274764"/>
                </a:lnTo>
                <a:close/>
              </a:path>
            </a:pathLst>
          </a:custGeom>
          <a:solidFill>
            <a:srgbClr val="4459A3"/>
          </a:solidFill>
        </p:spPr>
        <p:txBody>
          <a:bodyPr wrap="square" lIns="0" tIns="0" rIns="0" bIns="0" rtlCol="0"/>
          <a:lstStyle/>
          <a:p>
            <a:endParaRPr sz="1632"/>
          </a:p>
        </p:txBody>
      </p:sp>
      <p:sp>
        <p:nvSpPr>
          <p:cNvPr id="10" name="Holder 6">
            <a:extLst>
              <a:ext uri="{FF2B5EF4-FFF2-40B4-BE49-F238E27FC236}">
                <a16:creationId xmlns:a16="http://schemas.microsoft.com/office/drawing/2014/main" id="{63137FD9-106A-F681-867F-8121C18CE3B9}"/>
              </a:ext>
            </a:extLst>
          </p:cNvPr>
          <p:cNvSpPr txBox="1">
            <a:spLocks/>
          </p:cNvSpPr>
          <p:nvPr userDrawn="1"/>
        </p:nvSpPr>
        <p:spPr>
          <a:xfrm>
            <a:off x="11746237" y="6673055"/>
            <a:ext cx="270575" cy="72802"/>
          </a:xfrm>
          <a:prstGeom prst="rect">
            <a:avLst/>
          </a:prstGeom>
        </p:spPr>
        <p:txBody>
          <a:bodyPr vert="horz" lIns="0" tIns="0" rIns="0" bIns="0" rtlCol="0" anchor="ctr"/>
          <a:lstStyle>
            <a:defPPr>
              <a:defRPr lang="fr-FR"/>
            </a:defPPr>
            <a:lvl1pPr marL="0" algn="r" defTabSz="914400" rtl="0" eaLnBrk="1" latinLnBrk="0" hangingPunct="1">
              <a:defRPr sz="68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6708">
              <a:spcBef>
                <a:spcPts val="3"/>
              </a:spcBef>
            </a:pPr>
            <a:fld id="{81D60167-4931-47E6-BA6A-407CBD079E47}" type="slidenum">
              <a:rPr lang="fr-FR" sz="900" smtClean="0"/>
              <a:pPr marL="36708">
                <a:spcBef>
                  <a:spcPts val="3"/>
                </a:spcBef>
              </a:pPr>
              <a:t>‹N°›</a:t>
            </a:fld>
            <a:endParaRPr lang="fr-FR" sz="900"/>
          </a:p>
        </p:txBody>
      </p:sp>
      <p:pic>
        <p:nvPicPr>
          <p:cNvPr id="1026" name="Picture 2" descr="Rayonnance | LinkedIn">
            <a:extLst>
              <a:ext uri="{FF2B5EF4-FFF2-40B4-BE49-F238E27FC236}">
                <a16:creationId xmlns:a16="http://schemas.microsoft.com/office/drawing/2014/main" id="{E3E7BAE7-5BA3-F50C-4344-6AC4E14C5A5B}"/>
              </a:ext>
            </a:extLst>
          </p:cNvPr>
          <p:cNvPicPr>
            <a:picLocks noChangeAspect="1" noChangeArrowheads="1"/>
          </p:cNvPicPr>
          <p:nvPr userDrawn="1"/>
        </p:nvPicPr>
        <p:blipFill rotWithShape="1">
          <a:blip r:embed="rId3">
            <a:extLst>
              <a:ext uri="{28A0092B-C50C-407E-A947-70E740481C1C}">
                <a14:useLocalDpi xmlns:a14="http://schemas.microsoft.com/office/drawing/2010/main" val="0"/>
              </a:ext>
            </a:extLst>
          </a:blip>
          <a:srcRect t="26000" b="21999"/>
          <a:stretch/>
        </p:blipFill>
        <p:spPr bwMode="auto">
          <a:xfrm>
            <a:off x="11053" y="6512169"/>
            <a:ext cx="665060" cy="3458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5457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2B7716E-7BEF-DC42-9504-45E16C6635D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2AC35CF-0347-A948-BF8D-54F2110F5281}"/>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DD28F84C-3ED8-564B-9FDF-1A86E8E0BAE2}"/>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7DCBBF1F-55DD-2043-ADE5-1AD7E06D254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82598AF4-094C-8643-892C-13D6FEBA5FB4}"/>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8222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0D6DDAB-0A4B-0C4A-9DD9-A7379EDCC1A7}"/>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10E7160D-D3B7-4D4C-9181-D36C597FD31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A5898A01-1F27-DF4B-B5B1-E5F775350DE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B3890CEA-80FE-6446-A539-8FFB288C2C6F}"/>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996DD584-DB74-7243-AD81-9ADF4F3F422F}"/>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25843679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7AA0877-F5A8-2D42-9080-92E360EF5914}"/>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A7CAA5AB-8737-3648-B92D-6F87048EC364}"/>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6B0A5B4-D0C1-674E-B613-4C2C69530E72}"/>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A9826175-B635-E64C-A745-21B038C6C265}"/>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FBBD5CE6-1EBD-DD4A-BEDA-8D8AF91B21C4}"/>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C04F76A-F987-C143-92EB-395D7CF778D1}"/>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16744934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49595D5-DAAB-044C-9A81-4A7EFD05EA19}"/>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E9915D6B-3C1D-2F4B-8E28-9F7E361AA71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85EE55B0-2BB6-CC4B-9AB5-D3E8BC9427EC}"/>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51DCCBBA-BC49-7549-9B12-FD385E0E2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90B322E7-9085-044A-B5E3-58391EFEEAD4}"/>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8623D84B-55DB-1540-AF01-2E3B1C46438E}"/>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F7B9AC88-B4D4-DD4D-B479-B683A6AD5743}"/>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835162EA-2F26-3845-BC42-3CD946BE671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6061659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A882B54-C7E1-D049-A047-494F077BCC44}"/>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969910F2-2313-A547-BB63-4FFCAB136D8F}"/>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AAB9D98C-014A-5B49-9076-985B232DB35F}"/>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8CF6953A-A963-204F-902B-4A11060A3F3E}"/>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041174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484A7BD6-31F5-0141-B791-D26E122C29E9}"/>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7F35CB04-2931-DF4A-B8F4-396C3DCD4808}"/>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D8A74E22-9C57-B84C-B4AB-907B4411B9C8}"/>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4630793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ED284C0-8371-B243-B1E9-2C9C5419838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15803C35-D04D-1043-860C-7CDAB15981B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54FDF1DA-3397-4742-9427-F0CE4F9B494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B49E6592-1ABE-4A4F-B010-FD14BC8D1F22}"/>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B631509A-821C-4B42-8D32-46425A91D25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0572CB9F-D9E1-024D-9FCA-0571316034A5}"/>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1977402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052B2E8-3C5B-E84F-9C1C-7F9BCA0F975A}"/>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329EFFFC-2818-4042-8E7F-1DD6F4C7009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Cliquez sur l'icône pour ajouter une image</a:t>
            </a:r>
          </a:p>
        </p:txBody>
      </p:sp>
      <p:sp>
        <p:nvSpPr>
          <p:cNvPr id="4" name="Espace réservé du texte 3">
            <a:extLst>
              <a:ext uri="{FF2B5EF4-FFF2-40B4-BE49-F238E27FC236}">
                <a16:creationId xmlns:a16="http://schemas.microsoft.com/office/drawing/2014/main" id="{22C21B73-5A4A-DB4F-94F3-8A484F856DC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69309B18-CF05-3D42-A3C3-FF02AB80C493}"/>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91359D67-1A1B-4441-8CE1-6EA87B59BF5F}"/>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29D18E2A-CFE2-2C44-A26C-F408E50C0376}"/>
              </a:ext>
            </a:extLst>
          </p:cNvPr>
          <p:cNvSpPr>
            <a:spLocks noGrp="1"/>
          </p:cNvSpPr>
          <p:nvPr>
            <p:ph type="sldNum" sz="quarter" idx="12"/>
          </p:nvPr>
        </p:nvSpPr>
        <p:spPr/>
        <p:txBody>
          <a:bodyPr/>
          <a:lstStyle/>
          <a:p>
            <a:fld id="{267D925A-9F31-684B-94FD-95453C3524EA}" type="slidenum">
              <a:rPr lang="fr-FR" smtClean="0"/>
              <a:t>‹N°›</a:t>
            </a:fld>
            <a:endParaRPr lang="fr-FR"/>
          </a:p>
        </p:txBody>
      </p:sp>
    </p:spTree>
    <p:extLst>
      <p:ext uri="{BB962C8B-B14F-4D97-AF65-F5344CB8AC3E}">
        <p14:creationId xmlns:p14="http://schemas.microsoft.com/office/powerpoint/2010/main" val="35799193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3538E832-4CCC-4A47-BD54-E4C2DCC0269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DA4757D8-3451-774B-BC5D-68CF11214E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B98655-BACD-C041-97C5-43462411931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5FF5FBAB-E7CF-1B4F-BC63-190FE63DBC4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8BFAE131-D475-B143-A2C3-8780201D2C8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7D925A-9F31-684B-94FD-95453C3524EA}" type="slidenum">
              <a:rPr lang="fr-FR" smtClean="0"/>
              <a:t>‹N°›</a:t>
            </a:fld>
            <a:endParaRPr lang="fr-FR"/>
          </a:p>
        </p:txBody>
      </p:sp>
    </p:spTree>
    <p:extLst>
      <p:ext uri="{BB962C8B-B14F-4D97-AF65-F5344CB8AC3E}">
        <p14:creationId xmlns:p14="http://schemas.microsoft.com/office/powerpoint/2010/main" val="40707619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F1CED4B-3F4D-4845-B3A0-C84A3C6EC2EA}"/>
              </a:ext>
            </a:extLst>
          </p:cNvPr>
          <p:cNvSpPr/>
          <p:nvPr/>
        </p:nvSpPr>
        <p:spPr>
          <a:xfrm>
            <a:off x="-1" y="0"/>
            <a:ext cx="12192000" cy="4834335"/>
          </a:xfrm>
          <a:prstGeom prst="rect">
            <a:avLst/>
          </a:prstGeom>
          <a:solidFill>
            <a:srgbClr val="4D539D"/>
          </a:solidFill>
          <a:ln>
            <a:solidFill>
              <a:srgbClr val="3A5C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4" name="ZoneTexte 3">
            <a:extLst>
              <a:ext uri="{FF2B5EF4-FFF2-40B4-BE49-F238E27FC236}">
                <a16:creationId xmlns:a16="http://schemas.microsoft.com/office/drawing/2014/main" id="{1EA3B90A-EA92-6C44-9E95-5B126A611A66}"/>
              </a:ext>
            </a:extLst>
          </p:cNvPr>
          <p:cNvSpPr txBox="1"/>
          <p:nvPr/>
        </p:nvSpPr>
        <p:spPr>
          <a:xfrm>
            <a:off x="415210" y="1500382"/>
            <a:ext cx="10966663" cy="769441"/>
          </a:xfrm>
          <a:prstGeom prst="rect">
            <a:avLst/>
          </a:prstGeom>
          <a:noFill/>
        </p:spPr>
        <p:txBody>
          <a:bodyPr wrap="square" lIns="91440" tIns="45720" rIns="91440" bIns="45720" rtlCol="0" anchor="t">
            <a:spAutoFit/>
          </a:bodyPr>
          <a:lstStyle/>
          <a:p>
            <a:r>
              <a:rPr lang="fr-FR" sz="4400" dirty="0">
                <a:solidFill>
                  <a:schemeClr val="bg1"/>
                </a:solidFill>
                <a:latin typeface="Aial"/>
                <a:cs typeface="Arial"/>
              </a:rPr>
              <a:t>Lecteur TC22R RFID portable intégré – Zebra </a:t>
            </a:r>
            <a:endParaRPr lang="fr-FR" sz="4400" dirty="0">
              <a:solidFill>
                <a:schemeClr val="bg1"/>
              </a:solidFill>
              <a:latin typeface="Aial"/>
            </a:endParaRPr>
          </a:p>
        </p:txBody>
      </p:sp>
      <p:pic>
        <p:nvPicPr>
          <p:cNvPr id="7" name="Image 6">
            <a:extLst>
              <a:ext uri="{FF2B5EF4-FFF2-40B4-BE49-F238E27FC236}">
                <a16:creationId xmlns:a16="http://schemas.microsoft.com/office/drawing/2014/main" id="{ADE94F9A-3D9E-F148-B61B-219438C1933C}"/>
              </a:ext>
            </a:extLst>
          </p:cNvPr>
          <p:cNvPicPr>
            <a:picLocks noChangeAspect="1"/>
          </p:cNvPicPr>
          <p:nvPr/>
        </p:nvPicPr>
        <p:blipFill>
          <a:blip r:embed="rId2"/>
          <a:stretch>
            <a:fillRect/>
          </a:stretch>
        </p:blipFill>
        <p:spPr>
          <a:xfrm>
            <a:off x="4925127" y="5252223"/>
            <a:ext cx="2341745" cy="1127667"/>
          </a:xfrm>
          <a:prstGeom prst="rect">
            <a:avLst/>
          </a:prstGeom>
        </p:spPr>
      </p:pic>
      <p:pic>
        <p:nvPicPr>
          <p:cNvPr id="2" name="Image 1">
            <a:extLst>
              <a:ext uri="{FF2B5EF4-FFF2-40B4-BE49-F238E27FC236}">
                <a16:creationId xmlns:a16="http://schemas.microsoft.com/office/drawing/2014/main" id="{101B0D52-8EBF-373B-A5B5-460B78A9A037}"/>
              </a:ext>
            </a:extLst>
          </p:cNvPr>
          <p:cNvPicPr>
            <a:picLocks noChangeAspect="1"/>
          </p:cNvPicPr>
          <p:nvPr/>
        </p:nvPicPr>
        <p:blipFill>
          <a:blip r:embed="rId3"/>
          <a:stretch>
            <a:fillRect/>
          </a:stretch>
        </p:blipFill>
        <p:spPr>
          <a:xfrm>
            <a:off x="8626111" y="3131355"/>
            <a:ext cx="3565889" cy="2449011"/>
          </a:xfrm>
          <a:prstGeom prst="rect">
            <a:avLst/>
          </a:prstGeom>
        </p:spPr>
      </p:pic>
    </p:spTree>
    <p:extLst>
      <p:ext uri="{BB962C8B-B14F-4D97-AF65-F5344CB8AC3E}">
        <p14:creationId xmlns:p14="http://schemas.microsoft.com/office/powerpoint/2010/main" val="19869305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1EA3B90A-EA92-6C44-9E95-5B126A611A66}"/>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Lecteur TC22R RFID portable intégré – Zebra </a:t>
            </a:r>
          </a:p>
        </p:txBody>
      </p:sp>
      <p:sp>
        <p:nvSpPr>
          <p:cNvPr id="8" name="ZoneTexte 7">
            <a:extLst>
              <a:ext uri="{FF2B5EF4-FFF2-40B4-BE49-F238E27FC236}">
                <a16:creationId xmlns:a16="http://schemas.microsoft.com/office/drawing/2014/main" id="{56491B2C-0422-0D5F-9D9E-D3E43EE9D5C0}"/>
              </a:ext>
            </a:extLst>
          </p:cNvPr>
          <p:cNvSpPr txBox="1"/>
          <p:nvPr/>
        </p:nvSpPr>
        <p:spPr>
          <a:xfrm>
            <a:off x="173622" y="804976"/>
            <a:ext cx="11600290" cy="5447645"/>
          </a:xfrm>
          <a:prstGeom prst="rect">
            <a:avLst/>
          </a:prstGeom>
          <a:noFill/>
        </p:spPr>
        <p:txBody>
          <a:bodyPr wrap="square" rtlCol="0">
            <a:spAutoFit/>
          </a:bodyPr>
          <a:lstStyle/>
          <a:p>
            <a:pPr algn="just">
              <a:buClr>
                <a:srgbClr val="474D9C"/>
              </a:buClr>
            </a:pPr>
            <a:r>
              <a:rPr lang="fr-FR" sz="1200" b="1" dirty="0">
                <a:solidFill>
                  <a:srgbClr val="4D539D"/>
                </a:solidFill>
                <a:latin typeface="Arial" panose="020B0604020202020204" pitchFamily="34" charset="0"/>
                <a:cs typeface="Arial" panose="020B0604020202020204" pitchFamily="34" charset="0"/>
              </a:rPr>
              <a:t>Le TC22R représente la nouvelle génération de lecteurs portables intégrés de Zebra, conçu pour offrir une visibilité immédiate et une mobilité totale sur le terrain. Contrairement aux appareils plus lourds ou complexes, il combine la puissance de la RFID UHF et la simplicité d'un smartphone tactile pour faciliter le suivi des actifs tout en réduisant la fatigue des collaborateurs. C'est l'outil idéal pour transformer vos inventaires manuels en processus rapides, précis et automatisés, de l'arrière-boutique jusqu'au point de vente</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Positionnement du Zebra TC22R : </a:t>
            </a:r>
            <a:r>
              <a:rPr lang="fr-FR" sz="1200" dirty="0">
                <a:solidFill>
                  <a:srgbClr val="59596B"/>
                </a:solidFill>
                <a:latin typeface="Arial" panose="020B0604020202020204" pitchFamily="34" charset="0"/>
                <a:cs typeface="Arial" panose="020B0604020202020204" pitchFamily="34" charset="0"/>
              </a:rPr>
              <a:t>Le TC22R est le lecteur RFID portable intégré nouvelle génération de Zebra, conçu pour offrir une solution tout-en-un légère et entièrement tactile. Il se positionne comme un outil intuitif et efficace pour le suivi des actifs dans les secteurs du commerce, de la logistique et de la fabrication légère.</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Options de lecture et configurations disponibles : </a:t>
            </a:r>
            <a:r>
              <a:rPr lang="fr-FR" sz="1200" dirty="0">
                <a:solidFill>
                  <a:srgbClr val="59596B"/>
                </a:solidFill>
                <a:latin typeface="Arial" panose="020B0604020202020204" pitchFamily="34" charset="0"/>
                <a:cs typeface="Arial" panose="020B0604020202020204" pitchFamily="34" charset="0"/>
              </a:rPr>
              <a:t>Le TC22R intègre un moteur de lecture </a:t>
            </a:r>
            <a:r>
              <a:rPr lang="fr-FR" sz="1200" b="1" dirty="0">
                <a:solidFill>
                  <a:srgbClr val="59596B"/>
                </a:solidFill>
                <a:latin typeface="Arial" panose="020B0604020202020204" pitchFamily="34" charset="0"/>
                <a:cs typeface="Arial" panose="020B0604020202020204" pitchFamily="34" charset="0"/>
              </a:rPr>
              <a:t>1D/2D SE4710 </a:t>
            </a:r>
            <a:r>
              <a:rPr lang="fr-FR" sz="1200" dirty="0">
                <a:solidFill>
                  <a:srgbClr val="59596B"/>
                </a:solidFill>
                <a:latin typeface="Arial" panose="020B0604020202020204" pitchFamily="34" charset="0"/>
                <a:cs typeface="Arial" panose="020B0604020202020204" pitchFamily="34" charset="0"/>
              </a:rPr>
              <a:t>et un lecteur NFC prenant en charge les applications de point de vente mobile (</a:t>
            </a:r>
            <a:r>
              <a:rPr lang="fr-FR" sz="1200" dirty="0" err="1">
                <a:solidFill>
                  <a:srgbClr val="59596B"/>
                </a:solidFill>
                <a:latin typeface="Arial" panose="020B0604020202020204" pitchFamily="34" charset="0"/>
                <a:cs typeface="Arial" panose="020B0604020202020204" pitchFamily="34" charset="0"/>
              </a:rPr>
              <a:t>mPOS</a:t>
            </a:r>
            <a:r>
              <a:rPr lang="fr-FR" sz="1200" dirty="0">
                <a:solidFill>
                  <a:srgbClr val="59596B"/>
                </a:solidFill>
                <a:latin typeface="Arial" panose="020B0604020202020204" pitchFamily="34" charset="0"/>
                <a:cs typeface="Arial" panose="020B0604020202020204" pitchFamily="34" charset="0"/>
              </a:rPr>
              <a:t>). Son antenne RFID intégrée offre une portée de </a:t>
            </a:r>
            <a:r>
              <a:rPr lang="fr-FR" sz="1200" b="1" dirty="0">
                <a:solidFill>
                  <a:srgbClr val="59596B"/>
                </a:solidFill>
                <a:latin typeface="Arial" panose="020B0604020202020204" pitchFamily="34" charset="0"/>
                <a:cs typeface="Arial" panose="020B0604020202020204" pitchFamily="34" charset="0"/>
              </a:rPr>
              <a:t>lecture nominale allant jusqu'à 12,2 mètres</a:t>
            </a:r>
            <a:r>
              <a:rPr lang="fr-FR" sz="1200" dirty="0">
                <a:solidFill>
                  <a:srgbClr val="59596B"/>
                </a:solidFill>
                <a:latin typeface="Arial" panose="020B0604020202020204" pitchFamily="34" charset="0"/>
                <a:cs typeface="Arial" panose="020B0604020202020204" pitchFamily="34" charset="0"/>
              </a:rPr>
              <a:t>.</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Performances de pointe et rapidité : </a:t>
            </a:r>
            <a:r>
              <a:rPr lang="fr-FR" sz="1200" dirty="0">
                <a:solidFill>
                  <a:srgbClr val="59596B"/>
                </a:solidFill>
                <a:latin typeface="Arial" panose="020B0604020202020204" pitchFamily="34" charset="0"/>
                <a:cs typeface="Arial" panose="020B0604020202020204" pitchFamily="34" charset="0"/>
              </a:rPr>
              <a:t>Avec un débit de lecture exceptionnel pouvant atteindre </a:t>
            </a:r>
            <a:r>
              <a:rPr lang="fr-FR" sz="1200" b="1" dirty="0">
                <a:solidFill>
                  <a:srgbClr val="59596B"/>
                </a:solidFill>
                <a:latin typeface="Arial" panose="020B0604020202020204" pitchFamily="34" charset="0"/>
                <a:cs typeface="Arial" panose="020B0604020202020204" pitchFamily="34" charset="0"/>
              </a:rPr>
              <a:t>1 300 étiquettes par seconde</a:t>
            </a:r>
            <a:r>
              <a:rPr lang="fr-FR" sz="1200" dirty="0">
                <a:solidFill>
                  <a:srgbClr val="59596B"/>
                </a:solidFill>
                <a:latin typeface="Arial" panose="020B0604020202020204" pitchFamily="34" charset="0"/>
                <a:cs typeface="Arial" panose="020B0604020202020204" pitchFamily="34" charset="0"/>
              </a:rPr>
              <a:t>, le TC22R assure une visibilité ultra-rapide sur les mouvements de stocks. Il permet de capturer les données avec moins d'efforts, de l'arrière-boutique jusqu'à la caisse.</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Ergonomie et confort d'utilisation : </a:t>
            </a:r>
            <a:r>
              <a:rPr lang="fr-FR" sz="1200" dirty="0">
                <a:solidFill>
                  <a:srgbClr val="59596B"/>
                </a:solidFill>
                <a:latin typeface="Arial" panose="020B0604020202020204" pitchFamily="34" charset="0"/>
                <a:cs typeface="Arial" panose="020B0604020202020204" pitchFamily="34" charset="0"/>
              </a:rPr>
              <a:t>Son format compact et léger est spécialement étudié pour réduire la fatigue des collaborateurs lors des inventaires tournants ou des longues sessions de travail. L'écran couleur de </a:t>
            </a:r>
            <a:r>
              <a:rPr lang="fr-FR" sz="1200" b="1" dirty="0">
                <a:solidFill>
                  <a:srgbClr val="59596B"/>
                </a:solidFill>
                <a:latin typeface="Arial" panose="020B0604020202020204" pitchFamily="34" charset="0"/>
                <a:cs typeface="Arial" panose="020B0604020202020204" pitchFamily="34" charset="0"/>
              </a:rPr>
              <a:t>6 pouces </a:t>
            </a:r>
            <a:r>
              <a:rPr lang="fr-FR" sz="1200" dirty="0">
                <a:solidFill>
                  <a:srgbClr val="59596B"/>
                </a:solidFill>
                <a:latin typeface="Arial" panose="020B0604020202020204" pitchFamily="34" charset="0"/>
                <a:cs typeface="Arial" panose="020B0604020202020204" pitchFamily="34" charset="0"/>
              </a:rPr>
              <a:t>offre une interface tactile utilisable même avec des gants légers.</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Connectivité avancée et gestion facilitée : </a:t>
            </a:r>
            <a:r>
              <a:rPr lang="fr-FR" sz="1200" dirty="0">
                <a:solidFill>
                  <a:srgbClr val="59596B"/>
                </a:solidFill>
                <a:latin typeface="Arial" panose="020B0604020202020204" pitchFamily="34" charset="0"/>
                <a:cs typeface="Arial" panose="020B0604020202020204" pitchFamily="34" charset="0"/>
              </a:rPr>
              <a:t>Équipé des technologies </a:t>
            </a:r>
            <a:r>
              <a:rPr lang="fr-FR" sz="1200" b="1" dirty="0">
                <a:solidFill>
                  <a:srgbClr val="59596B"/>
                </a:solidFill>
                <a:latin typeface="Arial" panose="020B0604020202020204" pitchFamily="34" charset="0"/>
                <a:cs typeface="Arial" panose="020B0604020202020204" pitchFamily="34" charset="0"/>
              </a:rPr>
              <a:t>Wi-Fi 6E et Bluetooth 5.2</a:t>
            </a:r>
            <a:r>
              <a:rPr lang="fr-FR" sz="1200" dirty="0">
                <a:solidFill>
                  <a:srgbClr val="59596B"/>
                </a:solidFill>
                <a:latin typeface="Arial" panose="020B0604020202020204" pitchFamily="34" charset="0"/>
                <a:cs typeface="Arial" panose="020B0604020202020204" pitchFamily="34" charset="0"/>
              </a:rPr>
              <a:t>, le TC22R garantit des connexions rapides et stables au sein de votre réseau. Basé sur Android, il s'intègre facilement avec vos solutions de gestion de terminaux (MDM) standards.</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Robustesse et résistance terrain : </a:t>
            </a:r>
            <a:r>
              <a:rPr lang="fr-FR" sz="1200" b="1" dirty="0">
                <a:solidFill>
                  <a:srgbClr val="59596B"/>
                </a:solidFill>
                <a:latin typeface="Arial" panose="020B0604020202020204" pitchFamily="34" charset="0"/>
                <a:cs typeface="Arial" panose="020B0604020202020204" pitchFamily="34" charset="0"/>
              </a:rPr>
              <a:t>Certifié IP65</a:t>
            </a:r>
            <a:r>
              <a:rPr lang="fr-FR" sz="1200" dirty="0">
                <a:solidFill>
                  <a:srgbClr val="59596B"/>
                </a:solidFill>
                <a:latin typeface="Arial" panose="020B0604020202020204" pitchFamily="34" charset="0"/>
                <a:cs typeface="Arial" panose="020B0604020202020204" pitchFamily="34" charset="0"/>
              </a:rPr>
              <a:t>, le TC22R est étanche à la poussière et aux projections d'eau. Sa conception robuste lui permet de résister à des chutes multiples de </a:t>
            </a:r>
            <a:r>
              <a:rPr lang="fr-FR" sz="1200" b="1" dirty="0">
                <a:solidFill>
                  <a:srgbClr val="59596B"/>
                </a:solidFill>
                <a:latin typeface="Arial" panose="020B0604020202020204" pitchFamily="34" charset="0"/>
                <a:cs typeface="Arial" panose="020B0604020202020204" pitchFamily="34" charset="0"/>
              </a:rPr>
              <a:t>1,50 m sur béton et à 1 000 chocs consécutifs</a:t>
            </a:r>
            <a:r>
              <a:rPr lang="fr-FR" sz="1200" dirty="0">
                <a:solidFill>
                  <a:srgbClr val="59596B"/>
                </a:solidFill>
                <a:latin typeface="Arial" panose="020B0604020202020204" pitchFamily="34" charset="0"/>
                <a:cs typeface="Arial" panose="020B0604020202020204" pitchFamily="34" charset="0"/>
              </a:rPr>
              <a:t>.</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Gestion de l'énergie et autonomie : </a:t>
            </a:r>
            <a:r>
              <a:rPr lang="fr-FR" sz="1200" dirty="0">
                <a:solidFill>
                  <a:srgbClr val="59596B"/>
                </a:solidFill>
                <a:latin typeface="Arial" panose="020B0604020202020204" pitchFamily="34" charset="0"/>
                <a:cs typeface="Arial" panose="020B0604020202020204" pitchFamily="34" charset="0"/>
              </a:rPr>
              <a:t>Le lecteur est doté d'une batterie </a:t>
            </a:r>
            <a:r>
              <a:rPr lang="fr-FR" sz="1200" b="1" dirty="0" err="1">
                <a:solidFill>
                  <a:srgbClr val="59596B"/>
                </a:solidFill>
                <a:latin typeface="Arial" panose="020B0604020202020204" pitchFamily="34" charset="0"/>
                <a:cs typeface="Arial" panose="020B0604020202020204" pitchFamily="34" charset="0"/>
              </a:rPr>
              <a:t>PowerPrecision</a:t>
            </a:r>
            <a:r>
              <a:rPr lang="fr-FR" sz="1200" b="1" dirty="0">
                <a:solidFill>
                  <a:srgbClr val="59596B"/>
                </a:solidFill>
                <a:latin typeface="Arial" panose="020B0604020202020204" pitchFamily="34" charset="0"/>
                <a:cs typeface="Arial" panose="020B0604020202020204" pitchFamily="34" charset="0"/>
              </a:rPr>
              <a:t>+ de 7 000 mAh</a:t>
            </a:r>
            <a:r>
              <a:rPr lang="fr-FR" sz="1200" dirty="0">
                <a:solidFill>
                  <a:srgbClr val="59596B"/>
                </a:solidFill>
                <a:latin typeface="Arial" panose="020B0604020202020204" pitchFamily="34" charset="0"/>
                <a:cs typeface="Arial" panose="020B0604020202020204" pitchFamily="34" charset="0"/>
              </a:rPr>
              <a:t>, rechargeable et extractible par l'utilisateur. Cette technologie permet de suivre l'état de santé de la batterie en temps réel pour garantir une disponibilité constante sur le terrain.</a:t>
            </a:r>
          </a:p>
          <a:p>
            <a:pPr marL="285750" indent="-285750" algn="just">
              <a:buClr>
                <a:srgbClr val="474D9C"/>
              </a:buClr>
              <a:buFont typeface="Wingdings" panose="05000000000000000000" pitchFamily="2" charset="2"/>
              <a:buChar char="§"/>
            </a:pPr>
            <a:endParaRPr lang="fr-FR" sz="1200" b="1" dirty="0">
              <a:solidFill>
                <a:srgbClr val="4D539D"/>
              </a:solidFill>
              <a:latin typeface="Arial" panose="020B0604020202020204" pitchFamily="34" charset="0"/>
              <a:cs typeface="Arial" panose="020B0604020202020204" pitchFamily="34" charset="0"/>
            </a:endParaRPr>
          </a:p>
          <a:p>
            <a:pPr marL="285750" indent="-285750" algn="just">
              <a:buClr>
                <a:srgbClr val="474D9C"/>
              </a:buClr>
              <a:buFont typeface="Wingdings" panose="05000000000000000000" pitchFamily="2" charset="2"/>
              <a:buChar char="§"/>
            </a:pPr>
            <a:r>
              <a:rPr lang="fr-FR" sz="1200" b="1" dirty="0">
                <a:solidFill>
                  <a:srgbClr val="4D539D"/>
                </a:solidFill>
                <a:latin typeface="Arial" panose="020B0604020202020204" pitchFamily="34" charset="0"/>
                <a:cs typeface="Arial" panose="020B0604020202020204" pitchFamily="34" charset="0"/>
              </a:rPr>
              <a:t>Expertise et fiabilité Zebra : </a:t>
            </a:r>
            <a:r>
              <a:rPr lang="fr-FR" sz="1200" dirty="0">
                <a:solidFill>
                  <a:srgbClr val="59596B"/>
                </a:solidFill>
                <a:latin typeface="Arial" panose="020B0604020202020204" pitchFamily="34" charset="0"/>
                <a:cs typeface="Arial" panose="020B0604020202020204" pitchFamily="34" charset="0"/>
              </a:rPr>
              <a:t>En choisissant le TC22R, vous bénéficiez de l'expérience du leader mondial de la RFID, avec plus de </a:t>
            </a:r>
            <a:r>
              <a:rPr lang="fr-FR" sz="1200" b="1" dirty="0">
                <a:solidFill>
                  <a:srgbClr val="59596B"/>
                </a:solidFill>
                <a:latin typeface="Arial" panose="020B0604020202020204" pitchFamily="34" charset="0"/>
                <a:cs typeface="Arial" panose="020B0604020202020204" pitchFamily="34" charset="0"/>
              </a:rPr>
              <a:t>300 brevets technologiques </a:t>
            </a:r>
            <a:r>
              <a:rPr lang="fr-FR" sz="1200" dirty="0">
                <a:solidFill>
                  <a:srgbClr val="59596B"/>
                </a:solidFill>
                <a:latin typeface="Arial" panose="020B0604020202020204" pitchFamily="34" charset="0"/>
                <a:cs typeface="Arial" panose="020B0604020202020204" pitchFamily="34" charset="0"/>
              </a:rPr>
              <a:t>garantissant des performances éprouvées dans les environnements les plus exigeants.</a:t>
            </a:r>
          </a:p>
        </p:txBody>
      </p:sp>
      <p:sp>
        <p:nvSpPr>
          <p:cNvPr id="15" name="Rectangle 10">
            <a:extLst>
              <a:ext uri="{FF2B5EF4-FFF2-40B4-BE49-F238E27FC236}">
                <a16:creationId xmlns:a16="http://schemas.microsoft.com/office/drawing/2014/main" id="{B5CC4ABA-1CEA-79A2-6501-669F68968690}"/>
              </a:ext>
            </a:extLst>
          </p:cNvPr>
          <p:cNvSpPr>
            <a:spLocks noChangeArrowheads="1"/>
          </p:cNvSpPr>
          <p:nvPr/>
        </p:nvSpPr>
        <p:spPr bwMode="auto">
          <a:xfrm>
            <a:off x="0" y="0"/>
            <a:ext cx="218598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
        <p:nvSpPr>
          <p:cNvPr id="20" name="Rectangle 12">
            <a:extLst>
              <a:ext uri="{FF2B5EF4-FFF2-40B4-BE49-F238E27FC236}">
                <a16:creationId xmlns:a16="http://schemas.microsoft.com/office/drawing/2014/main" id="{70BE797C-3DE2-CBE4-4EE2-B4E649E320BA}"/>
              </a:ext>
            </a:extLst>
          </p:cNvPr>
          <p:cNvSpPr>
            <a:spLocks noChangeArrowheads="1"/>
          </p:cNvSpPr>
          <p:nvPr/>
        </p:nvSpPr>
        <p:spPr bwMode="auto">
          <a:xfrm>
            <a:off x="0" y="0"/>
            <a:ext cx="2124075"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fr-FR" altLang="fr-FR" sz="1800" b="0" i="0" u="none" strike="noStrike" cap="none" normalizeH="0" baseline="0">
                <a:ln>
                  <a:noFill/>
                </a:ln>
                <a:solidFill>
                  <a:srgbClr val="000000"/>
                </a:solidFill>
                <a:effectLst/>
                <a:latin typeface="Söhne"/>
              </a:rPr>
            </a:br>
            <a:endParaRPr kumimoji="0" lang="fr-FR" altLang="fr-FR"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088801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ZoneTexte 14">
            <a:extLst>
              <a:ext uri="{FF2B5EF4-FFF2-40B4-BE49-F238E27FC236}">
                <a16:creationId xmlns:a16="http://schemas.microsoft.com/office/drawing/2014/main" id="{A1A485E4-80A1-224E-B6BF-F68437606BB6}"/>
              </a:ext>
            </a:extLst>
          </p:cNvPr>
          <p:cNvSpPr txBox="1"/>
          <p:nvPr/>
        </p:nvSpPr>
        <p:spPr>
          <a:xfrm>
            <a:off x="384678" y="1255154"/>
            <a:ext cx="1583667" cy="28300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Écran</a:t>
            </a:r>
            <a:endParaRPr lang="fr-FR" dirty="0"/>
          </a:p>
        </p:txBody>
      </p:sp>
      <p:sp>
        <p:nvSpPr>
          <p:cNvPr id="16" name="ZoneTexte 15">
            <a:extLst>
              <a:ext uri="{FF2B5EF4-FFF2-40B4-BE49-F238E27FC236}">
                <a16:creationId xmlns:a16="http://schemas.microsoft.com/office/drawing/2014/main" id="{0470C1ED-E887-0444-A647-FB92D20703DD}"/>
              </a:ext>
            </a:extLst>
          </p:cNvPr>
          <p:cNvSpPr txBox="1"/>
          <p:nvPr/>
        </p:nvSpPr>
        <p:spPr>
          <a:xfrm>
            <a:off x="1970930" y="1230746"/>
            <a:ext cx="4540322" cy="461665"/>
          </a:xfrm>
          <a:prstGeom prst="rect">
            <a:avLst/>
          </a:prstGeom>
          <a:noFill/>
        </p:spPr>
        <p:txBody>
          <a:bodyPr wrap="square" lIns="91440" tIns="45720" rIns="91440" bIns="45720" rtlCol="0" anchor="t">
            <a:spAutoFit/>
          </a:bodyPr>
          <a:lstStyle/>
          <a:p>
            <a:r>
              <a:rPr lang="fr-FR" sz="1200" dirty="0">
                <a:latin typeface="Arial"/>
                <a:cs typeface="Arial"/>
              </a:rPr>
              <a:t>Dalle couleur 6 pouces Full HD+ (1080 x 2160) avec un rétroéclairage haute luminosité (450 nits)</a:t>
            </a:r>
            <a:endParaRPr lang="fr-FR" dirty="0">
              <a:latin typeface="Arial"/>
              <a:ea typeface="+mn-lt"/>
              <a:cs typeface="+mn-lt"/>
            </a:endParaRPr>
          </a:p>
        </p:txBody>
      </p:sp>
      <p:sp>
        <p:nvSpPr>
          <p:cNvPr id="19" name="ZoneTexte 18">
            <a:extLst>
              <a:ext uri="{FF2B5EF4-FFF2-40B4-BE49-F238E27FC236}">
                <a16:creationId xmlns:a16="http://schemas.microsoft.com/office/drawing/2014/main" id="{1F0B1F2F-792D-FB4E-95A0-A53C193F7558}"/>
              </a:ext>
            </a:extLst>
          </p:cNvPr>
          <p:cNvSpPr txBox="1"/>
          <p:nvPr/>
        </p:nvSpPr>
        <p:spPr>
          <a:xfrm>
            <a:off x="384677" y="1678416"/>
            <a:ext cx="1583668"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Portée de lecture</a:t>
            </a:r>
            <a:endParaRPr lang="fr-FR" dirty="0"/>
          </a:p>
        </p:txBody>
      </p:sp>
      <p:sp>
        <p:nvSpPr>
          <p:cNvPr id="20" name="ZoneTexte 19">
            <a:extLst>
              <a:ext uri="{FF2B5EF4-FFF2-40B4-BE49-F238E27FC236}">
                <a16:creationId xmlns:a16="http://schemas.microsoft.com/office/drawing/2014/main" id="{9F852F70-64FA-FA4F-A141-D307465B5721}"/>
              </a:ext>
            </a:extLst>
          </p:cNvPr>
          <p:cNvSpPr txBox="1"/>
          <p:nvPr/>
        </p:nvSpPr>
        <p:spPr>
          <a:xfrm>
            <a:off x="1995286" y="1792831"/>
            <a:ext cx="4426036" cy="276999"/>
          </a:xfrm>
          <a:prstGeom prst="rect">
            <a:avLst/>
          </a:prstGeom>
          <a:noFill/>
        </p:spPr>
        <p:txBody>
          <a:bodyPr wrap="square" lIns="91440" tIns="45720" rIns="91440" bIns="45720" rtlCol="0" anchor="t">
            <a:spAutoFit/>
          </a:bodyPr>
          <a:lstStyle/>
          <a:p>
            <a:r>
              <a:rPr lang="fr-FR" sz="1200" dirty="0">
                <a:latin typeface="Arial"/>
                <a:ea typeface="+mn-lt"/>
                <a:cs typeface="+mn-lt"/>
              </a:rPr>
              <a:t>Environ 6 m</a:t>
            </a:r>
            <a:endParaRPr lang="fr-FR" sz="1200" dirty="0">
              <a:latin typeface="Arial"/>
              <a:ea typeface="Calibri"/>
              <a:cs typeface="Calibri"/>
            </a:endParaRPr>
          </a:p>
        </p:txBody>
      </p:sp>
      <p:sp>
        <p:nvSpPr>
          <p:cNvPr id="26" name="ZoneTexte 25">
            <a:extLst>
              <a:ext uri="{FF2B5EF4-FFF2-40B4-BE49-F238E27FC236}">
                <a16:creationId xmlns:a16="http://schemas.microsoft.com/office/drawing/2014/main" id="{1E7ADEDC-A30A-4C4B-B7AD-06AB0C783633}"/>
              </a:ext>
            </a:extLst>
          </p:cNvPr>
          <p:cNvSpPr txBox="1"/>
          <p:nvPr/>
        </p:nvSpPr>
        <p:spPr>
          <a:xfrm>
            <a:off x="385436" y="2124401"/>
            <a:ext cx="1582151" cy="461665"/>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Vitesse de lecture optimale</a:t>
            </a:r>
          </a:p>
        </p:txBody>
      </p:sp>
      <p:sp>
        <p:nvSpPr>
          <p:cNvPr id="27" name="ZoneTexte 26">
            <a:extLst>
              <a:ext uri="{FF2B5EF4-FFF2-40B4-BE49-F238E27FC236}">
                <a16:creationId xmlns:a16="http://schemas.microsoft.com/office/drawing/2014/main" id="{C4F20EC9-B1CF-D148-9C0D-0F296D66BCBC}"/>
              </a:ext>
            </a:extLst>
          </p:cNvPr>
          <p:cNvSpPr txBox="1"/>
          <p:nvPr/>
        </p:nvSpPr>
        <p:spPr>
          <a:xfrm>
            <a:off x="1995286" y="2229909"/>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latin typeface="Arial"/>
                <a:cs typeface="Arial"/>
              </a:rPr>
              <a:t>Plus de 1 300 étiquettes/s</a:t>
            </a:r>
          </a:p>
        </p:txBody>
      </p:sp>
      <p:sp>
        <p:nvSpPr>
          <p:cNvPr id="23" name="ZoneTexte 22">
            <a:extLst>
              <a:ext uri="{FF2B5EF4-FFF2-40B4-BE49-F238E27FC236}">
                <a16:creationId xmlns:a16="http://schemas.microsoft.com/office/drawing/2014/main" id="{1742C1B0-E394-B540-A5BE-8947EA52E671}"/>
              </a:ext>
            </a:extLst>
          </p:cNvPr>
          <p:cNvSpPr txBox="1"/>
          <p:nvPr/>
        </p:nvSpPr>
        <p:spPr>
          <a:xfrm>
            <a:off x="368450" y="2714707"/>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Connectivité</a:t>
            </a:r>
          </a:p>
        </p:txBody>
      </p:sp>
      <p:sp>
        <p:nvSpPr>
          <p:cNvPr id="24" name="ZoneTexte 23">
            <a:extLst>
              <a:ext uri="{FF2B5EF4-FFF2-40B4-BE49-F238E27FC236}">
                <a16:creationId xmlns:a16="http://schemas.microsoft.com/office/drawing/2014/main" id="{86D77BDA-ED2B-7645-A9FA-8495D7F3B320}"/>
              </a:ext>
            </a:extLst>
          </p:cNvPr>
          <p:cNvSpPr txBox="1"/>
          <p:nvPr/>
        </p:nvSpPr>
        <p:spPr>
          <a:xfrm>
            <a:off x="1970930" y="2698575"/>
            <a:ext cx="3714334" cy="830997"/>
          </a:xfrm>
          <a:prstGeom prst="rect">
            <a:avLst/>
          </a:prstGeom>
          <a:noFill/>
        </p:spPr>
        <p:txBody>
          <a:bodyPr wrap="square" lIns="91440" tIns="45720" rIns="91440" bIns="45720" rtlCol="0" anchor="t">
            <a:spAutoFit/>
          </a:bodyPr>
          <a:lstStyle/>
          <a:p>
            <a:pPr marL="0" lvl="2" algn="just">
              <a:defRPr/>
            </a:pPr>
            <a:r>
              <a:rPr lang="fr-FR" sz="1200" dirty="0">
                <a:solidFill>
                  <a:srgbClr val="000000"/>
                </a:solidFill>
                <a:latin typeface="Arial"/>
                <a:cs typeface="Arial"/>
              </a:rPr>
              <a:t>Connexion hôte : </a:t>
            </a:r>
            <a:r>
              <a:rPr lang="fr-FR" sz="1200" dirty="0" err="1">
                <a:solidFill>
                  <a:srgbClr val="000000"/>
                </a:solidFill>
                <a:latin typeface="Arial"/>
                <a:cs typeface="Arial"/>
              </a:rPr>
              <a:t>eConnex</a:t>
            </a:r>
            <a:r>
              <a:rPr lang="fr-FR" sz="1200" dirty="0">
                <a:solidFill>
                  <a:srgbClr val="000000"/>
                </a:solidFill>
                <a:latin typeface="Arial"/>
                <a:cs typeface="Arial"/>
              </a:rPr>
              <a:t>™ (connecteur électrique 8 broches), Câble USB-</a:t>
            </a:r>
            <a:r>
              <a:rPr lang="fr-FR" sz="1200" dirty="0" err="1">
                <a:solidFill>
                  <a:srgbClr val="000000"/>
                </a:solidFill>
                <a:latin typeface="Arial"/>
                <a:cs typeface="Arial"/>
              </a:rPr>
              <a:t>C,Alvéole</a:t>
            </a:r>
            <a:r>
              <a:rPr lang="fr-FR" sz="1200" dirty="0">
                <a:solidFill>
                  <a:srgbClr val="000000"/>
                </a:solidFill>
                <a:latin typeface="Arial"/>
                <a:cs typeface="Arial"/>
              </a:rPr>
              <a:t> de câble USB</a:t>
            </a:r>
          </a:p>
          <a:p>
            <a:pPr marL="0" lvl="2" algn="just">
              <a:defRPr/>
            </a:pPr>
            <a:r>
              <a:rPr lang="fr-FR" sz="1200" dirty="0">
                <a:solidFill>
                  <a:srgbClr val="000000"/>
                </a:solidFill>
                <a:latin typeface="Arial"/>
                <a:cs typeface="Arial"/>
              </a:rPr>
              <a:t>Ordinateur hôte : </a:t>
            </a:r>
            <a:r>
              <a:rPr lang="fr-FR" sz="1200" dirty="0">
                <a:latin typeface="Arial" panose="020B0604020202020204" pitchFamily="34" charset="0"/>
                <a:cs typeface="Arial" panose="020B0604020202020204" pitchFamily="34" charset="0"/>
              </a:rPr>
              <a:t>Terminaux mobiles et tablettes Zebra PC Windows </a:t>
            </a:r>
          </a:p>
        </p:txBody>
      </p:sp>
      <p:sp>
        <p:nvSpPr>
          <p:cNvPr id="63" name="ZoneTexte 62">
            <a:extLst>
              <a:ext uri="{FF2B5EF4-FFF2-40B4-BE49-F238E27FC236}">
                <a16:creationId xmlns:a16="http://schemas.microsoft.com/office/drawing/2014/main" id="{6D97A3E4-99EC-EF4A-8061-954A044A2F24}"/>
              </a:ext>
            </a:extLst>
          </p:cNvPr>
          <p:cNvSpPr txBox="1"/>
          <p:nvPr/>
        </p:nvSpPr>
        <p:spPr>
          <a:xfrm>
            <a:off x="373784" y="3769502"/>
            <a:ext cx="1589312"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dirty="0"/>
              <a:t>Notification </a:t>
            </a:r>
          </a:p>
        </p:txBody>
      </p:sp>
      <p:sp>
        <p:nvSpPr>
          <p:cNvPr id="65" name="ZoneTexte 64">
            <a:extLst>
              <a:ext uri="{FF2B5EF4-FFF2-40B4-BE49-F238E27FC236}">
                <a16:creationId xmlns:a16="http://schemas.microsoft.com/office/drawing/2014/main" id="{3B8132C0-F1E4-A349-89C7-B2CEA62B8C16}"/>
              </a:ext>
            </a:extLst>
          </p:cNvPr>
          <p:cNvSpPr txBox="1"/>
          <p:nvPr/>
        </p:nvSpPr>
        <p:spPr>
          <a:xfrm>
            <a:off x="1965285" y="3708761"/>
            <a:ext cx="3921239" cy="461665"/>
          </a:xfrm>
          <a:prstGeom prst="rect">
            <a:avLst/>
          </a:prstGeom>
          <a:noFill/>
        </p:spPr>
        <p:txBody>
          <a:bodyPr wrap="square" lIns="91440" tIns="45720" rIns="91440" bIns="45720" rtlCol="0" anchor="t">
            <a:spAutoFit/>
          </a:bodyPr>
          <a:lstStyle/>
          <a:p>
            <a:pPr marL="0" lvl="2" algn="just">
              <a:buClr>
                <a:srgbClr val="D4020C"/>
              </a:buClr>
              <a:defRPr/>
            </a:pPr>
            <a:r>
              <a:rPr lang="fr-FR" sz="1200" dirty="0">
                <a:latin typeface="Arial"/>
                <a:cs typeface="Arial"/>
              </a:rPr>
              <a:t>Alertes par signal sonore, vibrations et voyants LED (état de lecture et de batterie)</a:t>
            </a:r>
            <a:endParaRPr lang="en-US" sz="1200" dirty="0">
              <a:latin typeface="Arial"/>
              <a:cs typeface="Arial"/>
            </a:endParaRPr>
          </a:p>
        </p:txBody>
      </p:sp>
      <p:sp>
        <p:nvSpPr>
          <p:cNvPr id="66" name="ZoneTexte 65">
            <a:extLst>
              <a:ext uri="{FF2B5EF4-FFF2-40B4-BE49-F238E27FC236}">
                <a16:creationId xmlns:a16="http://schemas.microsoft.com/office/drawing/2014/main" id="{818EA50C-82A6-A542-8006-FA28979DF204}"/>
              </a:ext>
            </a:extLst>
          </p:cNvPr>
          <p:cNvSpPr txBox="1"/>
          <p:nvPr/>
        </p:nvSpPr>
        <p:spPr>
          <a:xfrm>
            <a:off x="355440" y="5801104"/>
            <a:ext cx="156250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Alimentation </a:t>
            </a:r>
            <a:endParaRPr lang="fr-FR" dirty="0"/>
          </a:p>
        </p:txBody>
      </p:sp>
      <p:sp>
        <p:nvSpPr>
          <p:cNvPr id="67" name="ZoneTexte 66">
            <a:extLst>
              <a:ext uri="{FF2B5EF4-FFF2-40B4-BE49-F238E27FC236}">
                <a16:creationId xmlns:a16="http://schemas.microsoft.com/office/drawing/2014/main" id="{5CDE82DB-92C6-6B4D-A834-243428A535F1}"/>
              </a:ext>
            </a:extLst>
          </p:cNvPr>
          <p:cNvSpPr txBox="1"/>
          <p:nvPr/>
        </p:nvSpPr>
        <p:spPr>
          <a:xfrm>
            <a:off x="1959714" y="5584346"/>
            <a:ext cx="4216629" cy="646331"/>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Batterie à dégagement rapide</a:t>
            </a:r>
          </a:p>
          <a:p>
            <a:r>
              <a:rPr lang="fr-FR" sz="1200" dirty="0" err="1">
                <a:solidFill>
                  <a:srgbClr val="000000"/>
                </a:solidFill>
                <a:latin typeface="Arial"/>
                <a:cs typeface="Arial"/>
              </a:rPr>
              <a:t>PowerPrecision</a:t>
            </a:r>
            <a:r>
              <a:rPr lang="fr-FR" sz="1200" dirty="0">
                <a:solidFill>
                  <a:srgbClr val="000000"/>
                </a:solidFill>
                <a:latin typeface="Arial"/>
                <a:cs typeface="Arial"/>
              </a:rPr>
              <a:t>+ Li-Ion 7000 </a:t>
            </a:r>
          </a:p>
          <a:p>
            <a:r>
              <a:rPr lang="fr-FR" sz="1200" dirty="0">
                <a:solidFill>
                  <a:srgbClr val="000000"/>
                </a:solidFill>
                <a:latin typeface="Arial"/>
                <a:cs typeface="Arial"/>
              </a:rPr>
              <a:t>7 000 mAh à déconnexion rapide</a:t>
            </a:r>
            <a:endParaRPr lang="fr-FR" dirty="0">
              <a:solidFill>
                <a:srgbClr val="000000"/>
              </a:solidFill>
            </a:endParaRPr>
          </a:p>
        </p:txBody>
      </p:sp>
      <p:sp>
        <p:nvSpPr>
          <p:cNvPr id="68" name="ZoneTexte 67">
            <a:extLst>
              <a:ext uri="{FF2B5EF4-FFF2-40B4-BE49-F238E27FC236}">
                <a16:creationId xmlns:a16="http://schemas.microsoft.com/office/drawing/2014/main" id="{66B940DD-D18A-154D-A941-41819C514910}"/>
              </a:ext>
            </a:extLst>
          </p:cNvPr>
          <p:cNvSpPr txBox="1"/>
          <p:nvPr/>
        </p:nvSpPr>
        <p:spPr>
          <a:xfrm>
            <a:off x="6096000" y="3374863"/>
            <a:ext cx="1988690"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Température</a:t>
            </a:r>
            <a:endParaRPr lang="fr-FR" dirty="0"/>
          </a:p>
        </p:txBody>
      </p:sp>
      <p:sp>
        <p:nvSpPr>
          <p:cNvPr id="69" name="ZoneTexte 68">
            <a:extLst>
              <a:ext uri="{FF2B5EF4-FFF2-40B4-BE49-F238E27FC236}">
                <a16:creationId xmlns:a16="http://schemas.microsoft.com/office/drawing/2014/main" id="{B5256E09-8EEB-8D47-B69E-46BFAEF7FFAF}"/>
              </a:ext>
            </a:extLst>
          </p:cNvPr>
          <p:cNvSpPr txBox="1"/>
          <p:nvPr/>
        </p:nvSpPr>
        <p:spPr>
          <a:xfrm>
            <a:off x="8062264" y="3282531"/>
            <a:ext cx="3714334" cy="461665"/>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Température en fonctionnement: de -10°C à 50°C </a:t>
            </a:r>
          </a:p>
          <a:p>
            <a:r>
              <a:rPr lang="fr-FR" sz="1200" dirty="0">
                <a:solidFill>
                  <a:srgbClr val="000000"/>
                </a:solidFill>
                <a:latin typeface="Arial"/>
                <a:cs typeface="Arial"/>
              </a:rPr>
              <a:t>Température de stockage: de -40°C à 70°C</a:t>
            </a:r>
            <a:endParaRPr lang="fr-FR" sz="1200" b="0" dirty="0">
              <a:solidFill>
                <a:srgbClr val="000000"/>
              </a:solidFill>
              <a:latin typeface="Arial" panose="020B0604020202020204" pitchFamily="34" charset="0"/>
              <a:cs typeface="Arial" panose="020B0604020202020204" pitchFamily="34" charset="0"/>
            </a:endParaRPr>
          </a:p>
        </p:txBody>
      </p:sp>
      <p:sp>
        <p:nvSpPr>
          <p:cNvPr id="82" name="ZoneTexte 81">
            <a:extLst>
              <a:ext uri="{FF2B5EF4-FFF2-40B4-BE49-F238E27FC236}">
                <a16:creationId xmlns:a16="http://schemas.microsoft.com/office/drawing/2014/main" id="{89D9DC71-9F32-734E-9000-C682DC6D91D7}"/>
              </a:ext>
            </a:extLst>
          </p:cNvPr>
          <p:cNvSpPr txBox="1"/>
          <p:nvPr/>
        </p:nvSpPr>
        <p:spPr>
          <a:xfrm>
            <a:off x="6065610" y="1229490"/>
            <a:ext cx="2015876"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t>Résistance aux chutes </a:t>
            </a:r>
          </a:p>
        </p:txBody>
      </p:sp>
      <p:sp>
        <p:nvSpPr>
          <p:cNvPr id="83" name="ZoneTexte 82">
            <a:extLst>
              <a:ext uri="{FF2B5EF4-FFF2-40B4-BE49-F238E27FC236}">
                <a16:creationId xmlns:a16="http://schemas.microsoft.com/office/drawing/2014/main" id="{2505E06C-43F5-B142-97CE-C15C9EDCBDEB}"/>
              </a:ext>
            </a:extLst>
          </p:cNvPr>
          <p:cNvSpPr txBox="1"/>
          <p:nvPr/>
        </p:nvSpPr>
        <p:spPr>
          <a:xfrm>
            <a:off x="8126742" y="1251461"/>
            <a:ext cx="392123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000000"/>
                </a:solidFill>
                <a:latin typeface="Arial"/>
                <a:cs typeface="Arial"/>
              </a:rPr>
              <a:t>Standard : 1,50 m (sur une surface en béton)</a:t>
            </a:r>
          </a:p>
        </p:txBody>
      </p:sp>
      <p:sp>
        <p:nvSpPr>
          <p:cNvPr id="84" name="ZoneTexte 83">
            <a:extLst>
              <a:ext uri="{FF2B5EF4-FFF2-40B4-BE49-F238E27FC236}">
                <a16:creationId xmlns:a16="http://schemas.microsoft.com/office/drawing/2014/main" id="{BBE1FF56-300B-034B-BFD5-3E9A70640024}"/>
              </a:ext>
            </a:extLst>
          </p:cNvPr>
          <p:cNvSpPr txBox="1"/>
          <p:nvPr/>
        </p:nvSpPr>
        <p:spPr>
          <a:xfrm>
            <a:off x="6071255" y="1710991"/>
            <a:ext cx="2010231"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Indice d’étanchéité</a:t>
            </a:r>
            <a:endParaRPr lang="fr-FR"/>
          </a:p>
        </p:txBody>
      </p:sp>
      <p:sp>
        <p:nvSpPr>
          <p:cNvPr id="85" name="ZoneTexte 84">
            <a:extLst>
              <a:ext uri="{FF2B5EF4-FFF2-40B4-BE49-F238E27FC236}">
                <a16:creationId xmlns:a16="http://schemas.microsoft.com/office/drawing/2014/main" id="{A1A15C92-6CE2-184A-810F-7E24F0511B5F}"/>
              </a:ext>
            </a:extLst>
          </p:cNvPr>
          <p:cNvSpPr txBox="1"/>
          <p:nvPr/>
        </p:nvSpPr>
        <p:spPr>
          <a:xfrm>
            <a:off x="8151548" y="1682524"/>
            <a:ext cx="3909951" cy="276999"/>
          </a:xfrm>
          <a:prstGeom prst="rect">
            <a:avLst/>
          </a:prstGeom>
          <a:noFill/>
        </p:spPr>
        <p:txBody>
          <a:bodyPr wrap="square" lIns="91440" tIns="45720" rIns="91440" bIns="45720" rtlCol="0" anchor="t">
            <a:spAutoFit/>
          </a:bodyPr>
          <a:lstStyle/>
          <a:p>
            <a:r>
              <a:rPr lang="fr-FR" sz="1200">
                <a:latin typeface="Arial"/>
                <a:ea typeface="+mn-lt"/>
                <a:cs typeface="+mn-lt"/>
              </a:rPr>
              <a:t>IP65</a:t>
            </a:r>
            <a:endParaRPr lang="fr-FR" dirty="0">
              <a:latin typeface="Arial"/>
            </a:endParaRPr>
          </a:p>
        </p:txBody>
      </p:sp>
      <p:sp>
        <p:nvSpPr>
          <p:cNvPr id="86" name="ZoneTexte 85">
            <a:extLst>
              <a:ext uri="{FF2B5EF4-FFF2-40B4-BE49-F238E27FC236}">
                <a16:creationId xmlns:a16="http://schemas.microsoft.com/office/drawing/2014/main" id="{C9860D15-872D-984A-85BF-B48B62D4E428}"/>
              </a:ext>
            </a:extLst>
          </p:cNvPr>
          <p:cNvSpPr txBox="1"/>
          <p:nvPr/>
        </p:nvSpPr>
        <p:spPr>
          <a:xfrm>
            <a:off x="6071256" y="2240618"/>
            <a:ext cx="2010230" cy="284562"/>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Dimensions</a:t>
            </a:r>
            <a:endParaRPr lang="fr-FR"/>
          </a:p>
        </p:txBody>
      </p:sp>
      <p:sp>
        <p:nvSpPr>
          <p:cNvPr id="87" name="ZoneTexte 86">
            <a:extLst>
              <a:ext uri="{FF2B5EF4-FFF2-40B4-BE49-F238E27FC236}">
                <a16:creationId xmlns:a16="http://schemas.microsoft.com/office/drawing/2014/main" id="{40BD3747-E8FC-8445-A794-9A2D7C4F980F}"/>
              </a:ext>
            </a:extLst>
          </p:cNvPr>
          <p:cNvSpPr txBox="1"/>
          <p:nvPr/>
        </p:nvSpPr>
        <p:spPr>
          <a:xfrm>
            <a:off x="8075653" y="2249148"/>
            <a:ext cx="3909951" cy="275684"/>
          </a:xfrm>
          <a:prstGeom prst="rect">
            <a:avLst/>
          </a:prstGeom>
          <a:noFill/>
        </p:spPr>
        <p:txBody>
          <a:bodyPr wrap="square" lIns="91440" tIns="45720" rIns="91440" bIns="45720" rtlCol="0" anchor="t">
            <a:spAutoFit/>
          </a:bodyPr>
          <a:lstStyle/>
          <a:p>
            <a:r>
              <a:rPr lang="pt-BR" sz="1200" dirty="0">
                <a:solidFill>
                  <a:srgbClr val="000000"/>
                </a:solidFill>
                <a:latin typeface="Arial"/>
                <a:cs typeface="Arial"/>
              </a:rPr>
              <a:t>14,5 cm x 8,4 cm x 17,7 cm </a:t>
            </a:r>
            <a:endParaRPr lang="fr-FR" sz="1200" b="0" dirty="0">
              <a:solidFill>
                <a:srgbClr val="000000"/>
              </a:solidFill>
              <a:latin typeface="Arial" panose="020B0604020202020204" pitchFamily="34" charset="0"/>
              <a:cs typeface="Arial" panose="020B0604020202020204" pitchFamily="34" charset="0"/>
            </a:endParaRPr>
          </a:p>
        </p:txBody>
      </p:sp>
      <p:sp>
        <p:nvSpPr>
          <p:cNvPr id="88" name="ZoneTexte 87">
            <a:extLst>
              <a:ext uri="{FF2B5EF4-FFF2-40B4-BE49-F238E27FC236}">
                <a16:creationId xmlns:a16="http://schemas.microsoft.com/office/drawing/2014/main" id="{A1375A72-399D-2047-9CB0-67D275C517F7}"/>
              </a:ext>
            </a:extLst>
          </p:cNvPr>
          <p:cNvSpPr txBox="1"/>
          <p:nvPr/>
        </p:nvSpPr>
        <p:spPr>
          <a:xfrm>
            <a:off x="6096000" y="2793356"/>
            <a:ext cx="2010230"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a:t>Poids</a:t>
            </a:r>
            <a:endParaRPr lang="fr-FR"/>
          </a:p>
        </p:txBody>
      </p:sp>
      <p:sp>
        <p:nvSpPr>
          <p:cNvPr id="89" name="ZoneTexte 88">
            <a:extLst>
              <a:ext uri="{FF2B5EF4-FFF2-40B4-BE49-F238E27FC236}">
                <a16:creationId xmlns:a16="http://schemas.microsoft.com/office/drawing/2014/main" id="{4227B016-830A-4841-8957-82CA1CF6543B}"/>
              </a:ext>
            </a:extLst>
          </p:cNvPr>
          <p:cNvSpPr txBox="1"/>
          <p:nvPr/>
        </p:nvSpPr>
        <p:spPr>
          <a:xfrm>
            <a:off x="8111225" y="2737008"/>
            <a:ext cx="3874379" cy="276999"/>
          </a:xfrm>
          <a:prstGeom prst="rect">
            <a:avLst/>
          </a:prstGeom>
          <a:noFill/>
        </p:spPr>
        <p:txBody>
          <a:bodyPr wrap="square" lIns="91440" tIns="45720" rIns="91440" bIns="45720" rtlCol="0" anchor="t">
            <a:spAutoFit/>
          </a:bodyPr>
          <a:lstStyle/>
          <a:p>
            <a:pPr marL="0" lvl="2" algn="just">
              <a:buClr>
                <a:srgbClr val="D4020C"/>
              </a:buClr>
              <a:defRPr/>
            </a:pPr>
            <a:r>
              <a:rPr lang="fr-FR" sz="1200" dirty="0">
                <a:solidFill>
                  <a:srgbClr val="000000"/>
                </a:solidFill>
                <a:latin typeface="Arial"/>
                <a:cs typeface="Arial"/>
              </a:rPr>
              <a:t>569 g</a:t>
            </a:r>
          </a:p>
        </p:txBody>
      </p:sp>
      <p:sp>
        <p:nvSpPr>
          <p:cNvPr id="94" name="ZoneTexte 93">
            <a:extLst>
              <a:ext uri="{FF2B5EF4-FFF2-40B4-BE49-F238E27FC236}">
                <a16:creationId xmlns:a16="http://schemas.microsoft.com/office/drawing/2014/main" id="{25D5A06F-D447-B04C-AAEA-493578A22382}"/>
              </a:ext>
            </a:extLst>
          </p:cNvPr>
          <p:cNvSpPr txBox="1"/>
          <p:nvPr/>
        </p:nvSpPr>
        <p:spPr>
          <a:xfrm>
            <a:off x="370334" y="4206188"/>
            <a:ext cx="1565729" cy="276999"/>
          </a:xfrm>
          <a:prstGeom prst="rect">
            <a:avLst/>
          </a:prstGeom>
          <a:solidFill>
            <a:srgbClr val="F9DA5B"/>
          </a:solidFill>
        </p:spPr>
        <p:txBody>
          <a:bodyPr wrap="square" rtlCol="0">
            <a:spAutoFit/>
          </a:bodyPr>
          <a:lstStyle>
            <a:defPPr>
              <a:defRPr lang="fr-FR"/>
            </a:defPPr>
            <a:lvl1pPr algn="ctr">
              <a:defRPr sz="1200" b="1">
                <a:solidFill>
                  <a:srgbClr val="3A5CA9"/>
                </a:solidFill>
                <a:latin typeface="Montserrat" pitchFamily="2" charset="77"/>
                <a:cs typeface="Arial"/>
              </a:defRPr>
            </a:lvl1pPr>
          </a:lstStyle>
          <a:p>
            <a:r>
              <a:rPr lang="fr-FR" altLang="fr-FR" dirty="0"/>
              <a:t>Saisie</a:t>
            </a:r>
            <a:endParaRPr lang="fr-FR" dirty="0"/>
          </a:p>
        </p:txBody>
      </p:sp>
      <p:sp>
        <p:nvSpPr>
          <p:cNvPr id="95" name="ZoneTexte 94">
            <a:extLst>
              <a:ext uri="{FF2B5EF4-FFF2-40B4-BE49-F238E27FC236}">
                <a16:creationId xmlns:a16="http://schemas.microsoft.com/office/drawing/2014/main" id="{5B67A0C2-F10A-B34F-A7BE-BFA5CB109088}"/>
              </a:ext>
            </a:extLst>
          </p:cNvPr>
          <p:cNvSpPr txBox="1"/>
          <p:nvPr/>
        </p:nvSpPr>
        <p:spPr>
          <a:xfrm>
            <a:off x="1959714" y="4217053"/>
            <a:ext cx="4795772" cy="276999"/>
          </a:xfrm>
          <a:prstGeom prst="rect">
            <a:avLst/>
          </a:prstGeom>
          <a:noFill/>
        </p:spPr>
        <p:txBody>
          <a:bodyPr wrap="square" lIns="91440" tIns="45720" rIns="91440" bIns="45720" rtlCol="0" anchor="t">
            <a:spAutoFit/>
          </a:bodyPr>
          <a:lstStyle/>
          <a:p>
            <a:r>
              <a:rPr lang="fr-FR" sz="1200" dirty="0">
                <a:solidFill>
                  <a:srgbClr val="000000"/>
                </a:solidFill>
                <a:latin typeface="Arial"/>
                <a:cs typeface="Arial"/>
              </a:rPr>
              <a:t>Déclencheur à trois fonctions, programmable par l’utilisateur</a:t>
            </a:r>
            <a:endParaRPr lang="fr-FR" sz="1200" dirty="0">
              <a:solidFill>
                <a:srgbClr val="000000"/>
              </a:solidFill>
              <a:latin typeface="Arial" panose="020B0604020202020204" pitchFamily="34" charset="0"/>
              <a:cs typeface="Arial" panose="020B0604020202020204" pitchFamily="34" charset="0"/>
            </a:endParaRPr>
          </a:p>
        </p:txBody>
      </p:sp>
      <p:sp>
        <p:nvSpPr>
          <p:cNvPr id="7" name="ZoneTexte 6">
            <a:extLst>
              <a:ext uri="{FF2B5EF4-FFF2-40B4-BE49-F238E27FC236}">
                <a16:creationId xmlns:a16="http://schemas.microsoft.com/office/drawing/2014/main" id="{E4BC33C8-166F-2638-C89E-686476BB1E65}"/>
              </a:ext>
            </a:extLst>
          </p:cNvPr>
          <p:cNvSpPr txBox="1"/>
          <p:nvPr/>
        </p:nvSpPr>
        <p:spPr>
          <a:xfrm>
            <a:off x="380916" y="4693023"/>
            <a:ext cx="1555147" cy="461665"/>
          </a:xfrm>
          <a:prstGeom prst="rect">
            <a:avLst/>
          </a:prstGeom>
          <a:solidFill>
            <a:srgbClr val="F9DA5B"/>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dirty="0">
                <a:latin typeface="Montserrat"/>
              </a:rPr>
              <a:t>Sécurité électrique </a:t>
            </a:r>
          </a:p>
        </p:txBody>
      </p:sp>
      <p:sp>
        <p:nvSpPr>
          <p:cNvPr id="8" name="ZoneTexte 7">
            <a:extLst>
              <a:ext uri="{FF2B5EF4-FFF2-40B4-BE49-F238E27FC236}">
                <a16:creationId xmlns:a16="http://schemas.microsoft.com/office/drawing/2014/main" id="{EFDD9BA3-3886-FBEA-61D1-DEE6619963FE}"/>
              </a:ext>
            </a:extLst>
          </p:cNvPr>
          <p:cNvSpPr txBox="1"/>
          <p:nvPr/>
        </p:nvSpPr>
        <p:spPr>
          <a:xfrm>
            <a:off x="1959714" y="4389893"/>
            <a:ext cx="3909951" cy="830997"/>
          </a:xfrm>
          <a:prstGeom prst="rect">
            <a:avLst/>
          </a:prstGeom>
          <a:noFill/>
        </p:spPr>
        <p:txBody>
          <a:bodyPr wrap="square" lIns="91440" tIns="45720" rIns="91440" bIns="45720" rtlCol="0" anchor="t">
            <a:spAutoFit/>
          </a:bodyPr>
          <a:lstStyle/>
          <a:p>
            <a:endParaRPr lang="fr-FR" sz="1200" dirty="0">
              <a:latin typeface="Arial"/>
              <a:ea typeface="+mn-lt"/>
              <a:cs typeface="+mn-lt"/>
            </a:endParaRPr>
          </a:p>
          <a:p>
            <a:r>
              <a:rPr lang="fr-FR" sz="1200" dirty="0">
                <a:latin typeface="Arial"/>
                <a:ea typeface="+mn-lt"/>
                <a:cs typeface="+mn-lt"/>
              </a:rPr>
              <a:t>IEC 62368-1 (ed.2)</a:t>
            </a:r>
          </a:p>
          <a:p>
            <a:r>
              <a:rPr lang="fr-FR" sz="1200" dirty="0">
                <a:latin typeface="Arial"/>
                <a:ea typeface="+mn-lt"/>
                <a:cs typeface="+mn-lt"/>
              </a:rPr>
              <a:t>UL 62368-1, deuxième édition, CAN/CSA-C22.2</a:t>
            </a:r>
          </a:p>
          <a:p>
            <a:r>
              <a:rPr lang="fr-FR" sz="1200" dirty="0">
                <a:latin typeface="Arial"/>
                <a:ea typeface="+mn-lt"/>
                <a:cs typeface="+mn-lt"/>
              </a:rPr>
              <a:t>N° 62368-1-14</a:t>
            </a:r>
            <a:endParaRPr lang="fr-FR" dirty="0">
              <a:latin typeface="Arial"/>
            </a:endParaRPr>
          </a:p>
        </p:txBody>
      </p:sp>
      <p:sp>
        <p:nvSpPr>
          <p:cNvPr id="2" name="ZoneTexte 1">
            <a:extLst>
              <a:ext uri="{FF2B5EF4-FFF2-40B4-BE49-F238E27FC236}">
                <a16:creationId xmlns:a16="http://schemas.microsoft.com/office/drawing/2014/main" id="{2A3ACB0B-1665-8B05-CA65-08D7EC320942}"/>
              </a:ext>
            </a:extLst>
          </p:cNvPr>
          <p:cNvSpPr txBox="1"/>
          <p:nvPr/>
        </p:nvSpPr>
        <p:spPr>
          <a:xfrm>
            <a:off x="390867" y="5210798"/>
            <a:ext cx="1533980" cy="276999"/>
          </a:xfrm>
          <a:prstGeom prst="rect">
            <a:avLst/>
          </a:prstGeom>
          <a:solidFill>
            <a:srgbClr val="F9DA5B"/>
          </a:solidFill>
        </p:spPr>
        <p:txBody>
          <a:bodyPr wrap="square" lIns="91440" tIns="45720" rIns="91440" bIns="45720" rtlCol="0" anchor="t">
            <a:spAutoFit/>
          </a:bodyPr>
          <a:lstStyle>
            <a:defPPr>
              <a:defRPr lang="fr-FR"/>
            </a:defPPr>
            <a:lvl1pPr algn="ctr">
              <a:defRPr sz="1200" b="1">
                <a:solidFill>
                  <a:srgbClr val="3A5CA9"/>
                </a:solidFill>
                <a:latin typeface="Montserrat" pitchFamily="2" charset="77"/>
                <a:cs typeface="Arial"/>
              </a:defRPr>
            </a:lvl1pPr>
          </a:lstStyle>
          <a:p>
            <a:r>
              <a:rPr lang="fr-FR" altLang="fr-FR" dirty="0">
                <a:latin typeface="Montserrat"/>
              </a:rPr>
              <a:t>RFID</a:t>
            </a:r>
          </a:p>
        </p:txBody>
      </p:sp>
      <p:sp>
        <p:nvSpPr>
          <p:cNvPr id="5" name="ZoneTexte 4">
            <a:extLst>
              <a:ext uri="{FF2B5EF4-FFF2-40B4-BE49-F238E27FC236}">
                <a16:creationId xmlns:a16="http://schemas.microsoft.com/office/drawing/2014/main" id="{2F466088-7D76-624B-390E-A380247E9B6C}"/>
              </a:ext>
            </a:extLst>
          </p:cNvPr>
          <p:cNvSpPr txBox="1"/>
          <p:nvPr/>
        </p:nvSpPr>
        <p:spPr>
          <a:xfrm>
            <a:off x="1970930" y="5201012"/>
            <a:ext cx="3909951" cy="276999"/>
          </a:xfrm>
          <a:prstGeom prst="rect">
            <a:avLst/>
          </a:prstGeom>
          <a:noFill/>
        </p:spPr>
        <p:txBody>
          <a:bodyPr wrap="square" lIns="91440" tIns="45720" rIns="91440" bIns="45720" rtlCol="0" anchor="t">
            <a:spAutoFit/>
          </a:bodyPr>
          <a:lstStyle/>
          <a:p>
            <a:r>
              <a:rPr lang="fr-FR" sz="1200" dirty="0">
                <a:latin typeface="Arial"/>
                <a:ea typeface="+mn-lt"/>
                <a:cs typeface="+mn-lt"/>
              </a:rPr>
              <a:t>EN 302 208, FCC Partie 15 Sous-partie C </a:t>
            </a:r>
            <a:endParaRPr lang="fr-FR" dirty="0">
              <a:latin typeface="Arial"/>
            </a:endParaRPr>
          </a:p>
        </p:txBody>
      </p:sp>
      <p:sp>
        <p:nvSpPr>
          <p:cNvPr id="40" name="ZoneTexte 39">
            <a:extLst>
              <a:ext uri="{FF2B5EF4-FFF2-40B4-BE49-F238E27FC236}">
                <a16:creationId xmlns:a16="http://schemas.microsoft.com/office/drawing/2014/main" id="{04FD4FEB-1F8A-F512-C300-A65649573158}"/>
              </a:ext>
            </a:extLst>
          </p:cNvPr>
          <p:cNvSpPr txBox="1"/>
          <p:nvPr/>
        </p:nvSpPr>
        <p:spPr>
          <a:xfrm>
            <a:off x="173622" y="171656"/>
            <a:ext cx="7269153"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Lecteur TC22R RFID portable intégré – Zebra </a:t>
            </a:r>
          </a:p>
        </p:txBody>
      </p:sp>
      <p:sp>
        <p:nvSpPr>
          <p:cNvPr id="3" name="ZoneTexte 2">
            <a:extLst>
              <a:ext uri="{FF2B5EF4-FFF2-40B4-BE49-F238E27FC236}">
                <a16:creationId xmlns:a16="http://schemas.microsoft.com/office/drawing/2014/main" id="{4B1AC69F-BE26-0854-21E6-828284C4E9A1}"/>
              </a:ext>
            </a:extLst>
          </p:cNvPr>
          <p:cNvSpPr txBox="1"/>
          <p:nvPr/>
        </p:nvSpPr>
        <p:spPr>
          <a:xfrm>
            <a:off x="-322357" y="664790"/>
            <a:ext cx="2955147" cy="369332"/>
          </a:xfrm>
          <a:prstGeom prst="rect">
            <a:avLst/>
          </a:prstGeom>
          <a:noFill/>
        </p:spPr>
        <p:txBody>
          <a:bodyPr wrap="square" rtlCol="0">
            <a:spAutoFit/>
          </a:bodyPr>
          <a:lstStyle/>
          <a:p>
            <a:pPr algn="ctr"/>
            <a:r>
              <a:rPr lang="fr-FR" b="1" dirty="0">
                <a:solidFill>
                  <a:srgbClr val="4D539D"/>
                </a:solidFill>
                <a:latin typeface="Arial" panose="020B0604020202020204" pitchFamily="34" charset="0"/>
                <a:cs typeface="Arial" panose="020B0604020202020204" pitchFamily="34" charset="0"/>
              </a:rPr>
              <a:t>1. Caractéristiques </a:t>
            </a:r>
            <a:endParaRPr lang="fr-FR" b="1" dirty="0">
              <a:solidFill>
                <a:srgbClr val="4D539D"/>
              </a:solidFill>
              <a:effectLst/>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75FBF6E0-7841-3EDE-3531-0F72E372B3F2}"/>
              </a:ext>
            </a:extLst>
          </p:cNvPr>
          <p:cNvPicPr>
            <a:picLocks noChangeAspect="1"/>
          </p:cNvPicPr>
          <p:nvPr/>
        </p:nvPicPr>
        <p:blipFill>
          <a:blip r:embed="rId3"/>
          <a:stretch>
            <a:fillRect/>
          </a:stretch>
        </p:blipFill>
        <p:spPr>
          <a:xfrm>
            <a:off x="7533685" y="4172861"/>
            <a:ext cx="3161872" cy="2241327"/>
          </a:xfrm>
          <a:prstGeom prst="rect">
            <a:avLst/>
          </a:prstGeom>
        </p:spPr>
      </p:pic>
    </p:spTree>
    <p:extLst>
      <p:ext uri="{BB962C8B-B14F-4D97-AF65-F5344CB8AC3E}">
        <p14:creationId xmlns:p14="http://schemas.microsoft.com/office/powerpoint/2010/main" val="17625699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2B08E-5423-786F-8CE6-32E4B4AFFF8B}"/>
            </a:ext>
          </a:extLst>
        </p:cNvPr>
        <p:cNvGrpSpPr/>
        <p:nvPr/>
      </p:nvGrpSpPr>
      <p:grpSpPr>
        <a:xfrm>
          <a:off x="0" y="0"/>
          <a:ext cx="0" cy="0"/>
          <a:chOff x="0" y="0"/>
          <a:chExt cx="0" cy="0"/>
        </a:xfrm>
      </p:grpSpPr>
      <p:sp>
        <p:nvSpPr>
          <p:cNvPr id="5" name="ZoneTexte 4">
            <a:extLst>
              <a:ext uri="{FF2B5EF4-FFF2-40B4-BE49-F238E27FC236}">
                <a16:creationId xmlns:a16="http://schemas.microsoft.com/office/drawing/2014/main" id="{58FD2081-DE49-D5F2-03B9-2F5B8AD4CB8F}"/>
              </a:ext>
            </a:extLst>
          </p:cNvPr>
          <p:cNvSpPr txBox="1"/>
          <p:nvPr/>
        </p:nvSpPr>
        <p:spPr>
          <a:xfrm>
            <a:off x="153564" y="159759"/>
            <a:ext cx="10278547" cy="461665"/>
          </a:xfrm>
          <a:prstGeom prst="rect">
            <a:avLst/>
          </a:prstGeom>
          <a:noFill/>
        </p:spPr>
        <p:txBody>
          <a:bodyPr wrap="square" lIns="91440" tIns="45720" rIns="91440" bIns="45720" rtlCol="0" anchor="t">
            <a:spAutoFit/>
          </a:bodyPr>
          <a:lstStyle/>
          <a:p>
            <a:r>
              <a:rPr lang="fr-FR" altLang="fr-FR" sz="2400" dirty="0">
                <a:solidFill>
                  <a:schemeClr val="bg1"/>
                </a:solidFill>
                <a:latin typeface="Arial" panose="020B0604020202020204" pitchFamily="34" charset="0"/>
                <a:cs typeface="Arial" panose="020B0604020202020204" pitchFamily="34" charset="0"/>
              </a:rPr>
              <a:t>Lecteur TC22R RFID portable intégré – Zebra : accessoires  </a:t>
            </a:r>
          </a:p>
        </p:txBody>
      </p:sp>
      <p:sp>
        <p:nvSpPr>
          <p:cNvPr id="2" name="ZoneTexte 1">
            <a:extLst>
              <a:ext uri="{FF2B5EF4-FFF2-40B4-BE49-F238E27FC236}">
                <a16:creationId xmlns:a16="http://schemas.microsoft.com/office/drawing/2014/main" id="{239D91C1-9B04-0FED-7D2C-34829BAA4B88}"/>
              </a:ext>
            </a:extLst>
          </p:cNvPr>
          <p:cNvSpPr txBox="1"/>
          <p:nvPr/>
        </p:nvSpPr>
        <p:spPr>
          <a:xfrm>
            <a:off x="720572" y="2782669"/>
            <a:ext cx="2202734" cy="646331"/>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Chargeur à emplacement unique - Seule station d'accueil pour TC22R</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9" name="ZoneTexte 8">
            <a:extLst>
              <a:ext uri="{FF2B5EF4-FFF2-40B4-BE49-F238E27FC236}">
                <a16:creationId xmlns:a16="http://schemas.microsoft.com/office/drawing/2014/main" id="{B70C4CB9-5094-8475-2E12-736D0967651D}"/>
              </a:ext>
            </a:extLst>
          </p:cNvPr>
          <p:cNvSpPr txBox="1"/>
          <p:nvPr/>
        </p:nvSpPr>
        <p:spPr>
          <a:xfrm>
            <a:off x="8217144" y="2466386"/>
            <a:ext cx="2955147" cy="461665"/>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Station d'accueil multi-emplacements (4) pour recharge uniquement TC22R</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18" name="ZoneTexte 17">
            <a:extLst>
              <a:ext uri="{FF2B5EF4-FFF2-40B4-BE49-F238E27FC236}">
                <a16:creationId xmlns:a16="http://schemas.microsoft.com/office/drawing/2014/main" id="{65C2EF58-22A5-21F6-6145-FACCCF9A5E6A}"/>
              </a:ext>
            </a:extLst>
          </p:cNvPr>
          <p:cNvSpPr txBox="1"/>
          <p:nvPr/>
        </p:nvSpPr>
        <p:spPr>
          <a:xfrm>
            <a:off x="619492" y="5696344"/>
            <a:ext cx="2955147" cy="461665"/>
          </a:xfrm>
          <a:prstGeom prst="rect">
            <a:avLst/>
          </a:prstGeom>
          <a:noFill/>
        </p:spPr>
        <p:txBody>
          <a:bodyPr wrap="square" rtlCol="0">
            <a:spAutoFit/>
          </a:bodyPr>
          <a:lstStyle/>
          <a:p>
            <a:pPr algn="ctr"/>
            <a:r>
              <a:rPr lang="fr-FR" sz="1200" b="1" dirty="0" err="1">
                <a:solidFill>
                  <a:srgbClr val="4D539D"/>
                </a:solidFill>
                <a:latin typeface="Arial" panose="020B0604020202020204" pitchFamily="34" charset="0"/>
                <a:cs typeface="Arial" panose="020B0604020202020204" pitchFamily="34" charset="0"/>
              </a:rPr>
              <a:t>PowerPrecision</a:t>
            </a:r>
            <a:r>
              <a:rPr lang="fr-FR" sz="1200" b="1" dirty="0">
                <a:solidFill>
                  <a:srgbClr val="4D539D"/>
                </a:solidFill>
                <a:latin typeface="Arial" panose="020B0604020202020204" pitchFamily="34" charset="0"/>
                <a:cs typeface="Arial" panose="020B0604020202020204" pitchFamily="34" charset="0"/>
              </a:rPr>
              <a:t> + Batterie lithium-ion de rechange, 7000 mAh</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34" name="ZoneTexte 33">
            <a:extLst>
              <a:ext uri="{FF2B5EF4-FFF2-40B4-BE49-F238E27FC236}">
                <a16:creationId xmlns:a16="http://schemas.microsoft.com/office/drawing/2014/main" id="{12EDFD03-D912-054E-7A73-BF46405DBAF4}"/>
              </a:ext>
            </a:extLst>
          </p:cNvPr>
          <p:cNvSpPr txBox="1"/>
          <p:nvPr/>
        </p:nvSpPr>
        <p:spPr>
          <a:xfrm>
            <a:off x="8228945" y="5476790"/>
            <a:ext cx="2955147" cy="276999"/>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Pied de verrouillage de batterie</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38" name="ZoneTexte 37">
            <a:extLst>
              <a:ext uri="{FF2B5EF4-FFF2-40B4-BE49-F238E27FC236}">
                <a16:creationId xmlns:a16="http://schemas.microsoft.com/office/drawing/2014/main" id="{9DE79DDC-4A7C-08D7-1D04-EBC713C63BA0}"/>
              </a:ext>
            </a:extLst>
          </p:cNvPr>
          <p:cNvSpPr txBox="1"/>
          <p:nvPr/>
        </p:nvSpPr>
        <p:spPr>
          <a:xfrm>
            <a:off x="4159438" y="3772238"/>
            <a:ext cx="2955147" cy="461665"/>
          </a:xfrm>
          <a:prstGeom prst="rect">
            <a:avLst/>
          </a:prstGeom>
          <a:noFill/>
        </p:spPr>
        <p:txBody>
          <a:bodyPr wrap="square" rtlCol="0">
            <a:spAutoFit/>
          </a:bodyPr>
          <a:lstStyle/>
          <a:p>
            <a:pPr algn="ctr"/>
            <a:r>
              <a:rPr lang="fr-FR" sz="1200" b="1" dirty="0">
                <a:solidFill>
                  <a:srgbClr val="4D539D"/>
                </a:solidFill>
                <a:latin typeface="Arial" panose="020B0604020202020204" pitchFamily="34" charset="0"/>
                <a:cs typeface="Arial" panose="020B0604020202020204" pitchFamily="34" charset="0"/>
              </a:rPr>
              <a:t>Protection d'écran en verre trempé pour TC22R</a:t>
            </a:r>
            <a:endParaRPr lang="fr-FR" sz="1200" b="1" dirty="0">
              <a:solidFill>
                <a:srgbClr val="4D539D"/>
              </a:solidFill>
              <a:effectLst/>
              <a:latin typeface="Arial" panose="020B0604020202020204" pitchFamily="34" charset="0"/>
              <a:cs typeface="Arial" panose="020B0604020202020204" pitchFamily="34" charset="0"/>
            </a:endParaRPr>
          </a:p>
        </p:txBody>
      </p:sp>
      <p:sp>
        <p:nvSpPr>
          <p:cNvPr id="3" name="ZoneTexte 2">
            <a:extLst>
              <a:ext uri="{FF2B5EF4-FFF2-40B4-BE49-F238E27FC236}">
                <a16:creationId xmlns:a16="http://schemas.microsoft.com/office/drawing/2014/main" id="{D1AC6055-C461-2E2D-CC68-F33E0FF3E6FA}"/>
              </a:ext>
            </a:extLst>
          </p:cNvPr>
          <p:cNvSpPr txBox="1"/>
          <p:nvPr/>
        </p:nvSpPr>
        <p:spPr>
          <a:xfrm>
            <a:off x="-501178" y="680974"/>
            <a:ext cx="2955147" cy="369332"/>
          </a:xfrm>
          <a:prstGeom prst="rect">
            <a:avLst/>
          </a:prstGeom>
          <a:noFill/>
        </p:spPr>
        <p:txBody>
          <a:bodyPr wrap="square" rtlCol="0">
            <a:spAutoFit/>
          </a:bodyPr>
          <a:lstStyle/>
          <a:p>
            <a:pPr algn="ctr"/>
            <a:r>
              <a:rPr lang="fr-FR" b="1" dirty="0">
                <a:solidFill>
                  <a:srgbClr val="4D539D"/>
                </a:solidFill>
                <a:latin typeface="Arial" panose="020B0604020202020204" pitchFamily="34" charset="0"/>
                <a:cs typeface="Arial" panose="020B0604020202020204" pitchFamily="34" charset="0"/>
              </a:rPr>
              <a:t>2. Accessoires </a:t>
            </a:r>
            <a:endParaRPr lang="fr-FR" b="1" dirty="0">
              <a:solidFill>
                <a:srgbClr val="4D539D"/>
              </a:solidFill>
              <a:effectLst/>
              <a:latin typeface="Arial" panose="020B0604020202020204" pitchFamily="34" charset="0"/>
              <a:cs typeface="Arial" panose="020B0604020202020204" pitchFamily="34" charset="0"/>
            </a:endParaRPr>
          </a:p>
        </p:txBody>
      </p:sp>
      <p:pic>
        <p:nvPicPr>
          <p:cNvPr id="6" name="Image 5">
            <a:extLst>
              <a:ext uri="{FF2B5EF4-FFF2-40B4-BE49-F238E27FC236}">
                <a16:creationId xmlns:a16="http://schemas.microsoft.com/office/drawing/2014/main" id="{4362F501-0010-7F8E-8C29-761C6142DD5A}"/>
              </a:ext>
            </a:extLst>
          </p:cNvPr>
          <p:cNvPicPr>
            <a:picLocks noChangeAspect="1"/>
          </p:cNvPicPr>
          <p:nvPr/>
        </p:nvPicPr>
        <p:blipFill>
          <a:blip r:embed="rId2"/>
          <a:stretch>
            <a:fillRect/>
          </a:stretch>
        </p:blipFill>
        <p:spPr>
          <a:xfrm>
            <a:off x="896957" y="1312161"/>
            <a:ext cx="1927164" cy="1294279"/>
          </a:xfrm>
          <a:prstGeom prst="rect">
            <a:avLst/>
          </a:prstGeom>
        </p:spPr>
      </p:pic>
      <p:pic>
        <p:nvPicPr>
          <p:cNvPr id="8" name="Image 7">
            <a:extLst>
              <a:ext uri="{FF2B5EF4-FFF2-40B4-BE49-F238E27FC236}">
                <a16:creationId xmlns:a16="http://schemas.microsoft.com/office/drawing/2014/main" id="{4F11FEF3-9145-C7E8-7EF0-B8D37EC1E5C8}"/>
              </a:ext>
            </a:extLst>
          </p:cNvPr>
          <p:cNvPicPr>
            <a:picLocks noChangeAspect="1"/>
          </p:cNvPicPr>
          <p:nvPr/>
        </p:nvPicPr>
        <p:blipFill>
          <a:blip r:embed="rId3"/>
          <a:srcRect l="1764"/>
          <a:stretch>
            <a:fillRect/>
          </a:stretch>
        </p:blipFill>
        <p:spPr>
          <a:xfrm>
            <a:off x="7967786" y="1104211"/>
            <a:ext cx="3453862" cy="1289322"/>
          </a:xfrm>
          <a:prstGeom prst="rect">
            <a:avLst/>
          </a:prstGeom>
        </p:spPr>
      </p:pic>
      <p:pic>
        <p:nvPicPr>
          <p:cNvPr id="11" name="Image 10">
            <a:extLst>
              <a:ext uri="{FF2B5EF4-FFF2-40B4-BE49-F238E27FC236}">
                <a16:creationId xmlns:a16="http://schemas.microsoft.com/office/drawing/2014/main" id="{7A213A10-3F8C-6232-F4FA-2C0CB1CA8904}"/>
              </a:ext>
            </a:extLst>
          </p:cNvPr>
          <p:cNvPicPr>
            <a:picLocks noChangeAspect="1"/>
          </p:cNvPicPr>
          <p:nvPr/>
        </p:nvPicPr>
        <p:blipFill>
          <a:blip r:embed="rId4"/>
          <a:stretch>
            <a:fillRect/>
          </a:stretch>
        </p:blipFill>
        <p:spPr>
          <a:xfrm>
            <a:off x="5039905" y="1460148"/>
            <a:ext cx="1589970" cy="2108439"/>
          </a:xfrm>
          <a:prstGeom prst="rect">
            <a:avLst/>
          </a:prstGeom>
        </p:spPr>
      </p:pic>
      <p:pic>
        <p:nvPicPr>
          <p:cNvPr id="13" name="Image 12">
            <a:extLst>
              <a:ext uri="{FF2B5EF4-FFF2-40B4-BE49-F238E27FC236}">
                <a16:creationId xmlns:a16="http://schemas.microsoft.com/office/drawing/2014/main" id="{40A3511D-CBF9-18F4-9C27-262643BF0AB5}"/>
              </a:ext>
            </a:extLst>
          </p:cNvPr>
          <p:cNvPicPr>
            <a:picLocks noChangeAspect="1"/>
          </p:cNvPicPr>
          <p:nvPr/>
        </p:nvPicPr>
        <p:blipFill>
          <a:blip r:embed="rId5"/>
          <a:stretch>
            <a:fillRect/>
          </a:stretch>
        </p:blipFill>
        <p:spPr>
          <a:xfrm>
            <a:off x="1208831" y="3772238"/>
            <a:ext cx="1507331" cy="1704552"/>
          </a:xfrm>
          <a:prstGeom prst="rect">
            <a:avLst/>
          </a:prstGeom>
        </p:spPr>
      </p:pic>
      <p:pic>
        <p:nvPicPr>
          <p:cNvPr id="15" name="Image 14">
            <a:extLst>
              <a:ext uri="{FF2B5EF4-FFF2-40B4-BE49-F238E27FC236}">
                <a16:creationId xmlns:a16="http://schemas.microsoft.com/office/drawing/2014/main" id="{42B46710-848B-5F19-BBF6-8246DD18C0E3}"/>
              </a:ext>
            </a:extLst>
          </p:cNvPr>
          <p:cNvPicPr>
            <a:picLocks noChangeAspect="1"/>
          </p:cNvPicPr>
          <p:nvPr/>
        </p:nvPicPr>
        <p:blipFill>
          <a:blip r:embed="rId6"/>
          <a:stretch>
            <a:fillRect/>
          </a:stretch>
        </p:blipFill>
        <p:spPr>
          <a:xfrm>
            <a:off x="8845659" y="3484288"/>
            <a:ext cx="1698119" cy="1956941"/>
          </a:xfrm>
          <a:prstGeom prst="rect">
            <a:avLst/>
          </a:prstGeom>
        </p:spPr>
      </p:pic>
    </p:spTree>
    <p:extLst>
      <p:ext uri="{BB962C8B-B14F-4D97-AF65-F5344CB8AC3E}">
        <p14:creationId xmlns:p14="http://schemas.microsoft.com/office/powerpoint/2010/main" val="2948848081"/>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72B66AD85D1A14DA8FFD6DA58C299AD" ma:contentTypeVersion="9" ma:contentTypeDescription="Create a new document." ma:contentTypeScope="" ma:versionID="5bfc913977fd97f1f7f3f3ef90b8c115">
  <xsd:schema xmlns:xsd="http://www.w3.org/2001/XMLSchema" xmlns:xs="http://www.w3.org/2001/XMLSchema" xmlns:p="http://schemas.microsoft.com/office/2006/metadata/properties" xmlns:ns3="bb1427ec-5bfd-414c-a303-0d69083edc57" targetNamespace="http://schemas.microsoft.com/office/2006/metadata/properties" ma:root="true" ma:fieldsID="ee6a5858216ca227e5a3fe4221bdc080" ns3:_="">
    <xsd:import namespace="bb1427ec-5bfd-414c-a303-0d69083edc57"/>
    <xsd:element name="properties">
      <xsd:complexType>
        <xsd:sequence>
          <xsd:element name="documentManagement">
            <xsd:complexType>
              <xsd:all>
                <xsd:element ref="ns3:MediaServiceDateTaken" minOccurs="0"/>
                <xsd:element ref="ns3:_activity" minOccurs="0"/>
                <xsd:element ref="ns3:MediaServiceMetadata" minOccurs="0"/>
                <xsd:element ref="ns3:MediaServiceFastMetadata" minOccurs="0"/>
                <xsd:element ref="ns3:MediaServiceSearchProperties" minOccurs="0"/>
                <xsd:element ref="ns3:MediaServiceSystem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b1427ec-5bfd-414c-a303-0d69083edc57" elementFormDefault="qualified">
    <xsd:import namespace="http://schemas.microsoft.com/office/2006/documentManagement/types"/>
    <xsd:import namespace="http://schemas.microsoft.com/office/infopath/2007/PartnerControls"/>
    <xsd:element name="MediaServiceDateTaken" ma:index="8" nillable="true" ma:displayName="MediaServiceDateTaken" ma:hidden="true" ma:indexed="true" ma:internalName="MediaServiceDateTaken" ma:readOnly="true">
      <xsd:simpleType>
        <xsd:restriction base="dms:Text"/>
      </xsd:simpleType>
    </xsd:element>
    <xsd:element name="_activity" ma:index="9" nillable="true" ma:displayName="_activity" ma:hidden="true" ma:internalName="_activity">
      <xsd:simpleType>
        <xsd:restriction base="dms:Note"/>
      </xsd:simpleType>
    </xsd:element>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SearchProperties" ma:index="12" nillable="true" ma:displayName="MediaServiceSearchProperties" ma:hidden="true" ma:internalName="MediaServiceSearchProperties" ma:readOnly="true">
      <xsd:simpleType>
        <xsd:restriction base="dms:Note"/>
      </xsd:simpleType>
    </xsd:element>
    <xsd:element name="MediaServiceSystemTags" ma:index="13" nillable="true" ma:displayName="MediaServiceSystemTags" ma:hidden="true" ma:internalName="MediaServiceSystemTags" ma:readOnly="true">
      <xsd:simpleType>
        <xsd:restriction base="dms:Note"/>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activity xmlns="bb1427ec-5bfd-414c-a303-0d69083edc5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1C3B18-6949-4066-A755-CE45E598BB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b1427ec-5bfd-414c-a303-0d69083edc5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BF25451-0D11-4DD0-8225-17A8820FC7E1}">
  <ds:schemaRefs>
    <ds:schemaRef ds:uri="bb1427ec-5bfd-414c-a303-0d69083edc57"/>
    <ds:schemaRef ds:uri="http://schemas.microsoft.com/office/infopath/2007/PartnerControls"/>
    <ds:schemaRef ds:uri="http://purl.org/dc/elements/1.1/"/>
    <ds:schemaRef ds:uri="http://schemas.openxmlformats.org/package/2006/metadata/core-properties"/>
    <ds:schemaRef ds:uri="http://www.w3.org/XML/1998/namespace"/>
    <ds:schemaRef ds:uri="http://schemas.microsoft.com/office/2006/documentManagement/types"/>
    <ds:schemaRef ds:uri="http://purl.org/dc/terms/"/>
    <ds:schemaRef ds:uri="http://purl.org/dc/dcmitype/"/>
    <ds:schemaRef ds:uri="http://schemas.microsoft.com/office/2006/metadata/properties"/>
  </ds:schemaRefs>
</ds:datastoreItem>
</file>

<file path=customXml/itemProps3.xml><?xml version="1.0" encoding="utf-8"?>
<ds:datastoreItem xmlns:ds="http://schemas.openxmlformats.org/officeDocument/2006/customXml" ds:itemID="{1461AAF1-BC05-4C71-B8F9-540BB4CBA1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Fiche produit RFD40 Zebra - Rayonnance</Template>
  <TotalTime>0</TotalTime>
  <Words>742</Words>
  <Application>Microsoft Office PowerPoint</Application>
  <PresentationFormat>Grand écran</PresentationFormat>
  <Paragraphs>67</Paragraphs>
  <Slides>4</Slides>
  <Notes>2</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4</vt:i4>
      </vt:variant>
    </vt:vector>
  </HeadingPairs>
  <TitlesOfParts>
    <vt:vector size="12" baseType="lpstr">
      <vt:lpstr>Aial</vt:lpstr>
      <vt:lpstr>Arial</vt:lpstr>
      <vt:lpstr>Calibri</vt:lpstr>
      <vt:lpstr>Calibri Light</vt:lpstr>
      <vt:lpstr>Montserrat</vt:lpstr>
      <vt:lpstr>Söhne</vt:lpstr>
      <vt:lpstr>Wingdings</vt:lpstr>
      <vt:lpstr>Thème Office</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Fiza Nawaz</dc:creator>
  <cp:lastModifiedBy>Fiza Nawaz</cp:lastModifiedBy>
  <cp:revision>2</cp:revision>
  <dcterms:created xsi:type="dcterms:W3CDTF">2026-02-13T15:31:56Z</dcterms:created>
  <dcterms:modified xsi:type="dcterms:W3CDTF">2026-02-24T09:14:31Z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0x010100972B66AD85D1A14DA8FFD6DA58C299AD</vt:lpwstr>
  </property>
  <property fmtid="{D5CDD505-2E9C-101B-9397-08002B2CF9AE}" pid="3" name="MediaServiceImageTags">
    <vt:lpwstr/>
  </property>
</Properties>
</file>